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2"/>
  </p:notesMasterIdLst>
  <p:sldIdLst>
    <p:sldId id="256" r:id="rId2"/>
    <p:sldId id="258" r:id="rId3"/>
    <p:sldId id="263" r:id="rId4"/>
    <p:sldId id="257" r:id="rId5"/>
    <p:sldId id="279" r:id="rId6"/>
    <p:sldId id="262" r:id="rId7"/>
    <p:sldId id="316" r:id="rId8"/>
    <p:sldId id="315" r:id="rId9"/>
    <p:sldId id="259" r:id="rId10"/>
    <p:sldId id="260" r:id="rId11"/>
    <p:sldId id="261" r:id="rId12"/>
    <p:sldId id="278" r:id="rId13"/>
    <p:sldId id="266" r:id="rId14"/>
    <p:sldId id="288" r:id="rId15"/>
    <p:sldId id="303" r:id="rId16"/>
    <p:sldId id="295" r:id="rId17"/>
    <p:sldId id="267" r:id="rId18"/>
    <p:sldId id="318" r:id="rId19"/>
    <p:sldId id="268" r:id="rId20"/>
    <p:sldId id="264" r:id="rId21"/>
    <p:sldId id="287" r:id="rId22"/>
    <p:sldId id="290" r:id="rId23"/>
    <p:sldId id="272" r:id="rId24"/>
    <p:sldId id="265" r:id="rId25"/>
    <p:sldId id="271" r:id="rId26"/>
    <p:sldId id="289" r:id="rId27"/>
    <p:sldId id="313" r:id="rId28"/>
    <p:sldId id="293" r:id="rId29"/>
    <p:sldId id="305" r:id="rId30"/>
    <p:sldId id="302" r:id="rId31"/>
    <p:sldId id="284" r:id="rId32"/>
    <p:sldId id="308" r:id="rId33"/>
    <p:sldId id="294" r:id="rId34"/>
    <p:sldId id="292" r:id="rId35"/>
    <p:sldId id="321" r:id="rId36"/>
    <p:sldId id="309" r:id="rId37"/>
    <p:sldId id="298" r:id="rId38"/>
    <p:sldId id="299" r:id="rId39"/>
    <p:sldId id="300" r:id="rId40"/>
    <p:sldId id="301" r:id="rId41"/>
    <p:sldId id="306" r:id="rId42"/>
    <p:sldId id="291" r:id="rId43"/>
    <p:sldId id="286" r:id="rId44"/>
    <p:sldId id="304" r:id="rId45"/>
    <p:sldId id="319" r:id="rId46"/>
    <p:sldId id="269" r:id="rId47"/>
    <p:sldId id="270" r:id="rId48"/>
    <p:sldId id="310" r:id="rId49"/>
    <p:sldId id="311" r:id="rId50"/>
    <p:sldId id="312" r:id="rId51"/>
    <p:sldId id="317" r:id="rId52"/>
    <p:sldId id="324" r:id="rId53"/>
    <p:sldId id="322" r:id="rId54"/>
    <p:sldId id="323" r:id="rId55"/>
    <p:sldId id="275" r:id="rId56"/>
    <p:sldId id="274" r:id="rId57"/>
    <p:sldId id="307" r:id="rId58"/>
    <p:sldId id="320" r:id="rId59"/>
    <p:sldId id="285" r:id="rId60"/>
    <p:sldId id="283" r:id="rId6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2" autoAdjust="0"/>
    <p:restoredTop sz="94713" autoAdjust="0"/>
  </p:normalViewPr>
  <p:slideViewPr>
    <p:cSldViewPr>
      <p:cViewPr varScale="1">
        <p:scale>
          <a:sx n="68" d="100"/>
          <a:sy n="68" d="100"/>
        </p:scale>
        <p:origin x="-14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17E68-B166-497A-BE34-4C3E7EEDC765}" type="datetimeFigureOut">
              <a:rPr lang="ru-RU" smtClean="0"/>
              <a:pPr/>
              <a:t>04.09.2012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8106F-7E27-40DF-BA13-F518A8CF32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8106F-7E27-40DF-BA13-F518A8CF321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8106F-7E27-40DF-BA13-F518A8CF3212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CE695-26E6-4A66-A0DC-220787616E78}" type="datetimeFigureOut">
              <a:rPr lang="ru-RU" smtClean="0"/>
              <a:pPr/>
              <a:t>04.09.2012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FEC75AE-F6F0-4DD6-A439-8C451EC01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CE695-26E6-4A66-A0DC-220787616E78}" type="datetimeFigureOut">
              <a:rPr lang="ru-RU" smtClean="0"/>
              <a:pPr/>
              <a:t>04.09.2012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C75AE-F6F0-4DD6-A439-8C451EC01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CE695-26E6-4A66-A0DC-220787616E78}" type="datetimeFigureOut">
              <a:rPr lang="ru-RU" smtClean="0"/>
              <a:pPr/>
              <a:t>04.09.2012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C75AE-F6F0-4DD6-A439-8C451EC01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CE695-26E6-4A66-A0DC-220787616E78}" type="datetimeFigureOut">
              <a:rPr lang="ru-RU" smtClean="0"/>
              <a:pPr/>
              <a:t>04.09.2012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FEC75AE-F6F0-4DD6-A439-8C451EC01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CE695-26E6-4A66-A0DC-220787616E78}" type="datetimeFigureOut">
              <a:rPr lang="ru-RU" smtClean="0"/>
              <a:pPr/>
              <a:t>04.09.2012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C75AE-F6F0-4DD6-A439-8C451EC01B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7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CE695-26E6-4A66-A0DC-220787616E78}" type="datetimeFigureOut">
              <a:rPr lang="ru-RU" smtClean="0"/>
              <a:pPr/>
              <a:t>04.09.2012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C75AE-F6F0-4DD6-A439-8C451EC01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CE695-26E6-4A66-A0DC-220787616E78}" type="datetimeFigureOut">
              <a:rPr lang="ru-RU" smtClean="0"/>
              <a:pPr/>
              <a:t>04.09.2012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FEC75AE-F6F0-4DD6-A439-8C451EC01B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advClick="0" advTm="7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CE695-26E6-4A66-A0DC-220787616E78}" type="datetimeFigureOut">
              <a:rPr lang="ru-RU" smtClean="0"/>
              <a:pPr/>
              <a:t>04.09.2012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C75AE-F6F0-4DD6-A439-8C451EC01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CE695-26E6-4A66-A0DC-220787616E78}" type="datetimeFigureOut">
              <a:rPr lang="ru-RU" smtClean="0"/>
              <a:pPr/>
              <a:t>04.09.2012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C75AE-F6F0-4DD6-A439-8C451EC01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CE695-26E6-4A66-A0DC-220787616E78}" type="datetimeFigureOut">
              <a:rPr lang="ru-RU" smtClean="0"/>
              <a:pPr/>
              <a:t>04.09.2012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C75AE-F6F0-4DD6-A439-8C451EC01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7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CE695-26E6-4A66-A0DC-220787616E78}" type="datetimeFigureOut">
              <a:rPr lang="ru-RU" smtClean="0"/>
              <a:pPr/>
              <a:t>04.09.2012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C75AE-F6F0-4DD6-A439-8C451EC01B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advClick="0" advTm="7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93CE695-26E6-4A66-A0DC-220787616E78}" type="datetimeFigureOut">
              <a:rPr lang="ru-RU" smtClean="0"/>
              <a:pPr/>
              <a:t>04.09.2012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FEC75AE-F6F0-4DD6-A439-8C451EC01B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 advTm="700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Relationship Id="rId9" Type="http://schemas.openxmlformats.org/officeDocument/2006/relationships/image" Target="../media/image7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eg"/><Relationship Id="rId3" Type="http://schemas.openxmlformats.org/officeDocument/2006/relationships/image" Target="../media/image94.jpeg"/><Relationship Id="rId7" Type="http://schemas.openxmlformats.org/officeDocument/2006/relationships/image" Target="../media/image98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jpeg"/><Relationship Id="rId3" Type="http://schemas.openxmlformats.org/officeDocument/2006/relationships/image" Target="../media/image109.jpeg"/><Relationship Id="rId7" Type="http://schemas.openxmlformats.org/officeDocument/2006/relationships/image" Target="../media/image113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jpeg"/><Relationship Id="rId11" Type="http://schemas.openxmlformats.org/officeDocument/2006/relationships/image" Target="../media/image117.jpeg"/><Relationship Id="rId5" Type="http://schemas.openxmlformats.org/officeDocument/2006/relationships/image" Target="../media/image111.jpeg"/><Relationship Id="rId10" Type="http://schemas.openxmlformats.org/officeDocument/2006/relationships/image" Target="../media/image116.jpeg"/><Relationship Id="rId4" Type="http://schemas.openxmlformats.org/officeDocument/2006/relationships/image" Target="../media/image110.jpeg"/><Relationship Id="rId9" Type="http://schemas.openxmlformats.org/officeDocument/2006/relationships/image" Target="../media/image11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1.jpeg"/><Relationship Id="rId4" Type="http://schemas.openxmlformats.org/officeDocument/2006/relationships/image" Target="../media/image12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0.jpeg"/><Relationship Id="rId5" Type="http://schemas.openxmlformats.org/officeDocument/2006/relationships/image" Target="../media/image129.jpeg"/><Relationship Id="rId4" Type="http://schemas.openxmlformats.org/officeDocument/2006/relationships/image" Target="../media/image12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4.jpeg"/><Relationship Id="rId4" Type="http://schemas.openxmlformats.org/officeDocument/2006/relationships/image" Target="../media/image13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9.jpeg"/><Relationship Id="rId5" Type="http://schemas.openxmlformats.org/officeDocument/2006/relationships/image" Target="../media/image138.jpeg"/><Relationship Id="rId4" Type="http://schemas.openxmlformats.org/officeDocument/2006/relationships/image" Target="../media/image13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3.jpeg"/><Relationship Id="rId4" Type="http://schemas.openxmlformats.org/officeDocument/2006/relationships/image" Target="../media/image14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7.jpeg"/><Relationship Id="rId4" Type="http://schemas.openxmlformats.org/officeDocument/2006/relationships/image" Target="../media/image14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1.jpeg"/><Relationship Id="rId4" Type="http://schemas.openxmlformats.org/officeDocument/2006/relationships/image" Target="../media/image15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9.jpeg"/><Relationship Id="rId5" Type="http://schemas.openxmlformats.org/officeDocument/2006/relationships/image" Target="../media/image158.jpeg"/><Relationship Id="rId4" Type="http://schemas.openxmlformats.org/officeDocument/2006/relationships/image" Target="../media/image15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4.jpeg"/><Relationship Id="rId5" Type="http://schemas.openxmlformats.org/officeDocument/2006/relationships/image" Target="../media/image163.jpeg"/><Relationship Id="rId4" Type="http://schemas.openxmlformats.org/officeDocument/2006/relationships/image" Target="../media/image16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eg"/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8.jpeg"/><Relationship Id="rId5" Type="http://schemas.openxmlformats.org/officeDocument/2006/relationships/image" Target="../media/image177.jpeg"/><Relationship Id="rId4" Type="http://schemas.openxmlformats.org/officeDocument/2006/relationships/image" Target="../media/image17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jpeg"/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3.jpeg"/><Relationship Id="rId5" Type="http://schemas.openxmlformats.org/officeDocument/2006/relationships/image" Target="../media/image182.jpeg"/><Relationship Id="rId4" Type="http://schemas.openxmlformats.org/officeDocument/2006/relationships/image" Target="../media/image181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jpeg"/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7.jpeg"/><Relationship Id="rId4" Type="http://schemas.openxmlformats.org/officeDocument/2006/relationships/image" Target="../media/image18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jpeg"/><Relationship Id="rId2" Type="http://schemas.openxmlformats.org/officeDocument/2006/relationships/image" Target="../media/image18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2.jpeg"/><Relationship Id="rId5" Type="http://schemas.openxmlformats.org/officeDocument/2006/relationships/image" Target="../media/image191.jpeg"/><Relationship Id="rId4" Type="http://schemas.openxmlformats.org/officeDocument/2006/relationships/image" Target="../media/image190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jpeg"/><Relationship Id="rId2" Type="http://schemas.openxmlformats.org/officeDocument/2006/relationships/image" Target="../media/image19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7.jpeg"/><Relationship Id="rId5" Type="http://schemas.openxmlformats.org/officeDocument/2006/relationships/image" Target="../media/image196.jpeg"/><Relationship Id="rId4" Type="http://schemas.openxmlformats.org/officeDocument/2006/relationships/image" Target="../media/image19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4.jpeg"/><Relationship Id="rId13" Type="http://schemas.openxmlformats.org/officeDocument/2006/relationships/image" Target="../media/image209.jpeg"/><Relationship Id="rId3" Type="http://schemas.openxmlformats.org/officeDocument/2006/relationships/image" Target="../media/image199.jpeg"/><Relationship Id="rId7" Type="http://schemas.openxmlformats.org/officeDocument/2006/relationships/image" Target="../media/image203.jpeg"/><Relationship Id="rId12" Type="http://schemas.openxmlformats.org/officeDocument/2006/relationships/image" Target="../media/image208.jpeg"/><Relationship Id="rId2" Type="http://schemas.openxmlformats.org/officeDocument/2006/relationships/image" Target="../media/image19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2.jpeg"/><Relationship Id="rId11" Type="http://schemas.openxmlformats.org/officeDocument/2006/relationships/image" Target="../media/image207.jpeg"/><Relationship Id="rId5" Type="http://schemas.openxmlformats.org/officeDocument/2006/relationships/image" Target="../media/image201.jpeg"/><Relationship Id="rId10" Type="http://schemas.openxmlformats.org/officeDocument/2006/relationships/image" Target="../media/image206.jpeg"/><Relationship Id="rId4" Type="http://schemas.openxmlformats.org/officeDocument/2006/relationships/image" Target="../media/image200.jpeg"/><Relationship Id="rId9" Type="http://schemas.openxmlformats.org/officeDocument/2006/relationships/image" Target="../media/image205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jpeg"/><Relationship Id="rId2" Type="http://schemas.openxmlformats.org/officeDocument/2006/relationships/image" Target="../media/image2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3.jpeg"/><Relationship Id="rId4" Type="http://schemas.openxmlformats.org/officeDocument/2006/relationships/image" Target="../media/image21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jpeg"/><Relationship Id="rId2" Type="http://schemas.openxmlformats.org/officeDocument/2006/relationships/image" Target="../media/image2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8.jpeg"/><Relationship Id="rId5" Type="http://schemas.openxmlformats.org/officeDocument/2006/relationships/image" Target="../media/image217.jpeg"/><Relationship Id="rId4" Type="http://schemas.openxmlformats.org/officeDocument/2006/relationships/image" Target="../media/image216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jpeg"/><Relationship Id="rId2" Type="http://schemas.openxmlformats.org/officeDocument/2006/relationships/image" Target="../media/image2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3.jpeg"/><Relationship Id="rId5" Type="http://schemas.openxmlformats.org/officeDocument/2006/relationships/image" Target="../media/image222.jpeg"/><Relationship Id="rId4" Type="http://schemas.openxmlformats.org/officeDocument/2006/relationships/image" Target="../media/image221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jpeg"/><Relationship Id="rId2" Type="http://schemas.openxmlformats.org/officeDocument/2006/relationships/image" Target="../media/image2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8.jpeg"/><Relationship Id="rId5" Type="http://schemas.openxmlformats.org/officeDocument/2006/relationships/image" Target="../media/image227.jpeg"/><Relationship Id="rId4" Type="http://schemas.openxmlformats.org/officeDocument/2006/relationships/image" Target="../media/image226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jpeg"/><Relationship Id="rId2" Type="http://schemas.openxmlformats.org/officeDocument/2006/relationships/image" Target="../media/image2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1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jpeg"/><Relationship Id="rId7" Type="http://schemas.openxmlformats.org/officeDocument/2006/relationships/image" Target="../media/image237.jpeg"/><Relationship Id="rId2" Type="http://schemas.openxmlformats.org/officeDocument/2006/relationships/image" Target="../media/image23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6.jpeg"/><Relationship Id="rId5" Type="http://schemas.openxmlformats.org/officeDocument/2006/relationships/image" Target="../media/image235.jpeg"/><Relationship Id="rId4" Type="http://schemas.openxmlformats.org/officeDocument/2006/relationships/image" Target="../media/image23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jpeg"/><Relationship Id="rId2" Type="http://schemas.openxmlformats.org/officeDocument/2006/relationships/image" Target="../media/image23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0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jpeg"/><Relationship Id="rId2" Type="http://schemas.openxmlformats.org/officeDocument/2006/relationships/image" Target="../media/image24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5.jpeg"/><Relationship Id="rId5" Type="http://schemas.openxmlformats.org/officeDocument/2006/relationships/image" Target="../media/image244.jpeg"/><Relationship Id="rId4" Type="http://schemas.openxmlformats.org/officeDocument/2006/relationships/image" Target="../media/image243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2.jpeg"/><Relationship Id="rId3" Type="http://schemas.openxmlformats.org/officeDocument/2006/relationships/image" Target="../media/image247.jpeg"/><Relationship Id="rId7" Type="http://schemas.openxmlformats.org/officeDocument/2006/relationships/image" Target="../media/image251.jpeg"/><Relationship Id="rId2" Type="http://schemas.openxmlformats.org/officeDocument/2006/relationships/image" Target="../media/image2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0.jpeg"/><Relationship Id="rId5" Type="http://schemas.openxmlformats.org/officeDocument/2006/relationships/image" Target="../media/image249.jpeg"/><Relationship Id="rId4" Type="http://schemas.openxmlformats.org/officeDocument/2006/relationships/image" Target="../media/image248.jpeg"/><Relationship Id="rId9" Type="http://schemas.openxmlformats.org/officeDocument/2006/relationships/image" Target="../media/image25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492896"/>
            <a:ext cx="7772400" cy="3240359"/>
          </a:xfrm>
        </p:spPr>
        <p:txBody>
          <a:bodyPr>
            <a:noAutofit/>
          </a:bodyPr>
          <a:lstStyle/>
          <a:p>
            <a:r>
              <a:rPr lang="uk-UA" sz="6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Факультет</a:t>
            </a:r>
            <a:r>
              <a:rPr lang="en-US" sz="6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педагогіки та психології</a:t>
            </a:r>
            <a:endParaRPr lang="ru-RU" sz="6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483768" y="260648"/>
            <a:ext cx="6408712" cy="1656184"/>
          </a:xfrm>
        </p:spPr>
        <p:txBody>
          <a:bodyPr>
            <a:noAutofit/>
          </a:bodyPr>
          <a:lstStyle/>
          <a:p>
            <a:r>
              <a:rPr lang="uk-UA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Кіровоградський державний педагогічний університет  </a:t>
            </a:r>
          </a:p>
          <a:p>
            <a:r>
              <a:rPr lang="uk-UA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імені Володимира Винниченка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D:\Матеріали_До_Сайту\Логотип ППФ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4725144"/>
            <a:ext cx="1238250" cy="1795463"/>
          </a:xfrm>
          <a:prstGeom prst="rect">
            <a:avLst/>
          </a:prstGeom>
          <a:noFill/>
        </p:spPr>
      </p:pic>
      <p:pic>
        <p:nvPicPr>
          <p:cNvPr id="20483" name="Picture 3" descr="D:\Матеріали_До_Сайту\new_logo_kdpu1.jpg"/>
          <p:cNvPicPr>
            <a:picLocks noChangeAspect="1" noChangeArrowheads="1"/>
          </p:cNvPicPr>
          <p:nvPr/>
        </p:nvPicPr>
        <p:blipFill>
          <a:blip r:embed="rId4" cstate="print"/>
          <a:srcRect l="25200" t="17062" r="23750" b="18500"/>
          <a:stretch>
            <a:fillRect/>
          </a:stretch>
        </p:blipFill>
        <p:spPr bwMode="auto">
          <a:xfrm>
            <a:off x="539552" y="332656"/>
            <a:ext cx="1584176" cy="159968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Кафедра практичної психології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Засідання кафедр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30892" y="1554163"/>
            <a:ext cx="6034616" cy="45259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686800" cy="620688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</a:rPr>
              <a:t>Кафедра методик дошкільної та початкової освіти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P10204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30892" y="1554163"/>
            <a:ext cx="6034616" cy="45259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</a:rPr>
              <a:t>Лекцію читає професор </a:t>
            </a:r>
            <a:r>
              <a:rPr lang="uk-UA" b="1" i="1" dirty="0" err="1" smtClean="0">
                <a:solidFill>
                  <a:srgbClr val="C00000"/>
                </a:solidFill>
              </a:rPr>
              <a:t>Дьяконов</a:t>
            </a:r>
            <a:r>
              <a:rPr lang="uk-UA" b="1" i="1" dirty="0" smtClean="0">
                <a:solidFill>
                  <a:srgbClr val="C00000"/>
                </a:solidFill>
              </a:rPr>
              <a:t> Г.В.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7410" name="Picture 2" descr="F:\Нові фото каф.практ.пс\Наукові здобутки доцента Дьяконова Г.В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0892" y="1639342"/>
            <a:ext cx="6034616" cy="452596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Процес навчання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25.JPG"/>
          <p:cNvPicPr>
            <a:picLocks noChangeAspect="1"/>
          </p:cNvPicPr>
          <p:nvPr/>
        </p:nvPicPr>
        <p:blipFill>
          <a:blip r:embed="rId2" cstate="print"/>
          <a:srcRect b="21650"/>
          <a:stretch>
            <a:fillRect/>
          </a:stretch>
        </p:blipFill>
        <p:spPr>
          <a:xfrm>
            <a:off x="3275856" y="3356992"/>
            <a:ext cx="5616624" cy="3300452"/>
          </a:xfrm>
          <a:prstGeom prst="rect">
            <a:avLst/>
          </a:prstGeom>
        </p:spPr>
      </p:pic>
      <p:pic>
        <p:nvPicPr>
          <p:cNvPr id="6" name="Рисунок 5" descr="Изображение 327.jpg"/>
          <p:cNvPicPr>
            <a:picLocks noChangeAspect="1"/>
          </p:cNvPicPr>
          <p:nvPr/>
        </p:nvPicPr>
        <p:blipFill>
          <a:blip r:embed="rId3" cstate="print"/>
          <a:srcRect r="2941" b="16808"/>
          <a:stretch>
            <a:fillRect/>
          </a:stretch>
        </p:blipFill>
        <p:spPr>
          <a:xfrm>
            <a:off x="539552" y="4142317"/>
            <a:ext cx="2376264" cy="2715683"/>
          </a:xfrm>
          <a:prstGeom prst="rect">
            <a:avLst/>
          </a:prstGeom>
        </p:spPr>
      </p:pic>
      <p:pic>
        <p:nvPicPr>
          <p:cNvPr id="8" name="Рисунок 7" descr="P12551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1196752"/>
            <a:ext cx="4128459" cy="3096344"/>
          </a:xfrm>
          <a:prstGeom prst="rect">
            <a:avLst/>
          </a:prstGeom>
        </p:spPr>
      </p:pic>
      <p:pic>
        <p:nvPicPr>
          <p:cNvPr id="10" name="Содержимое 9" descr="P1255126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4788024" y="116632"/>
            <a:ext cx="4104456" cy="3078342"/>
          </a:xfr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Проведення ділових ігор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27650" name="Picture 2" descr="G:\P10100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5220072" cy="3915054"/>
          </a:xfrm>
          <a:prstGeom prst="rect">
            <a:avLst/>
          </a:prstGeom>
          <a:noFill/>
        </p:spPr>
      </p:pic>
      <p:pic>
        <p:nvPicPr>
          <p:cNvPr id="4" name="Picture 2" descr="D:\FOTO\Каф50років\Копия Photo-0127.jpg"/>
          <p:cNvPicPr>
            <a:picLocks noChangeAspect="1" noChangeArrowheads="1"/>
          </p:cNvPicPr>
          <p:nvPr/>
        </p:nvPicPr>
        <p:blipFill>
          <a:blip r:embed="rId3" cstate="print"/>
          <a:srcRect l="14674" t="2174"/>
          <a:stretch>
            <a:fillRect/>
          </a:stretch>
        </p:blipFill>
        <p:spPr bwMode="auto">
          <a:xfrm>
            <a:off x="4873418" y="2996952"/>
            <a:ext cx="4270582" cy="3672157"/>
          </a:xfrm>
          <a:prstGeom prst="rect">
            <a:avLst/>
          </a:prstGeom>
          <a:noFill/>
        </p:spPr>
      </p:pic>
      <p:pic>
        <p:nvPicPr>
          <p:cNvPr id="6" name="Рисунок 5" descr="PA13438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84168" y="908720"/>
            <a:ext cx="2808312" cy="2106234"/>
          </a:xfrm>
          <a:prstGeom prst="rect">
            <a:avLst/>
          </a:prstGeom>
        </p:spPr>
      </p:pic>
      <p:pic>
        <p:nvPicPr>
          <p:cNvPr id="8" name="Рисунок 7" descr="PA13438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1600" y="4401108"/>
            <a:ext cx="3275856" cy="2456892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C00000"/>
                </a:solidFill>
              </a:rPr>
              <a:t>Мультимедійні презентації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pic>
        <p:nvPicPr>
          <p:cNvPr id="7171" name="Picture 3" descr="D:\FOTO\Студ_Заочн_12\P11350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196752"/>
            <a:ext cx="3840427" cy="2880320"/>
          </a:xfrm>
          <a:prstGeom prst="rect">
            <a:avLst/>
          </a:prstGeom>
          <a:noFill/>
        </p:spPr>
      </p:pic>
      <p:pic>
        <p:nvPicPr>
          <p:cNvPr id="7172" name="Picture 4" descr="D:\FOTO\Студ_Заочн_12\P11350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861048"/>
            <a:ext cx="3672408" cy="2754306"/>
          </a:xfrm>
          <a:prstGeom prst="rect">
            <a:avLst/>
          </a:prstGeom>
          <a:noFill/>
        </p:spPr>
      </p:pic>
      <p:pic>
        <p:nvPicPr>
          <p:cNvPr id="7170" name="Picture 2" descr="D:\FOTO\Студ_Заочн_12\P1135099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b="12195"/>
          <a:stretch>
            <a:fillRect/>
          </a:stretch>
        </p:blipFill>
        <p:spPr bwMode="auto">
          <a:xfrm>
            <a:off x="0" y="2132856"/>
            <a:ext cx="5163240" cy="340018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</a:rPr>
              <a:t>Лекцію з методики української мови читає доцент горська </a:t>
            </a:r>
            <a:r>
              <a:rPr lang="uk-UA" b="1" i="1" dirty="0" err="1" smtClean="0">
                <a:solidFill>
                  <a:srgbClr val="C00000"/>
                </a:solidFill>
              </a:rPr>
              <a:t>о.о</a:t>
            </a:r>
            <a:r>
              <a:rPr lang="uk-UA" b="1" i="1" dirty="0" smtClean="0">
                <a:solidFill>
                  <a:srgbClr val="C00000"/>
                </a:solidFill>
              </a:rPr>
              <a:t>.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22 апреля студенты 2008 16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30892" y="1554163"/>
            <a:ext cx="6034616" cy="4525962"/>
          </a:xfr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Навчальний процес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G:\P10100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1124744"/>
            <a:ext cx="4704523" cy="3528392"/>
          </a:xfrm>
          <a:prstGeom prst="rect">
            <a:avLst/>
          </a:prstGeom>
          <a:noFill/>
        </p:spPr>
      </p:pic>
      <p:pic>
        <p:nvPicPr>
          <p:cNvPr id="4" name="Рисунок 3" descr="IMG_00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188640"/>
            <a:ext cx="3744416" cy="2808312"/>
          </a:xfrm>
          <a:prstGeom prst="rect">
            <a:avLst/>
          </a:prstGeom>
        </p:spPr>
      </p:pic>
      <p:pic>
        <p:nvPicPr>
          <p:cNvPr id="5" name="Рисунок 4" descr="100_369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3068960"/>
            <a:ext cx="2699792" cy="3599722"/>
          </a:xfrm>
          <a:prstGeom prst="rect">
            <a:avLst/>
          </a:prstGeom>
        </p:spPr>
      </p:pic>
      <p:pic>
        <p:nvPicPr>
          <p:cNvPr id="6" name="Рисунок 5" descr="IMG_046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4149080"/>
            <a:ext cx="3203848" cy="2402886"/>
          </a:xfrm>
          <a:prstGeom prst="rect">
            <a:avLst/>
          </a:prstGeom>
        </p:spPr>
      </p:pic>
      <p:pic>
        <p:nvPicPr>
          <p:cNvPr id="7" name="Рисунок 6" descr="Фото-015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79912" y="3501008"/>
            <a:ext cx="2355726" cy="3140968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20080"/>
          </a:xfrm>
        </p:spPr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Захист навчальних проектів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PICT02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5717" b="16652"/>
          <a:stretch>
            <a:fillRect/>
          </a:stretch>
        </p:blipFill>
        <p:spPr>
          <a:xfrm>
            <a:off x="323528" y="980728"/>
            <a:ext cx="3805204" cy="2522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PICT02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3104964"/>
            <a:ext cx="4620005" cy="3465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PICT0207.jpg"/>
          <p:cNvPicPr>
            <a:picLocks noChangeAspect="1"/>
          </p:cNvPicPr>
          <p:nvPr/>
        </p:nvPicPr>
        <p:blipFill>
          <a:blip r:embed="rId4" cstate="print"/>
          <a:srcRect r="-960" b="24280"/>
          <a:stretch>
            <a:fillRect/>
          </a:stretch>
        </p:blipFill>
        <p:spPr>
          <a:xfrm>
            <a:off x="683568" y="3212976"/>
            <a:ext cx="3240360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PICT0233.JPG"/>
          <p:cNvPicPr>
            <a:picLocks noChangeAspect="1"/>
          </p:cNvPicPr>
          <p:nvPr/>
        </p:nvPicPr>
        <p:blipFill>
          <a:blip r:embed="rId5" cstate="print"/>
          <a:srcRect l="4507" t="21713" r="27099" b="9463"/>
          <a:stretch>
            <a:fillRect/>
          </a:stretch>
        </p:blipFill>
        <p:spPr>
          <a:xfrm>
            <a:off x="4067944" y="980728"/>
            <a:ext cx="3053139" cy="23042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PICT026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92280" y="185936"/>
            <a:ext cx="2051720" cy="2735627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686800" cy="838200"/>
          </a:xfrm>
        </p:spPr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У навчальних аудиторіях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6146" name="Picture 2" descr="G:\PA2335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3733196" cy="2799897"/>
          </a:xfrm>
          <a:prstGeom prst="rect">
            <a:avLst/>
          </a:prstGeom>
          <a:noFill/>
        </p:spPr>
      </p:pic>
      <p:pic>
        <p:nvPicPr>
          <p:cNvPr id="4" name="Рисунок 3" descr="P12551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2852936"/>
            <a:ext cx="5004048" cy="3753036"/>
          </a:xfrm>
          <a:prstGeom prst="rect">
            <a:avLst/>
          </a:prstGeom>
        </p:spPr>
      </p:pic>
      <p:pic>
        <p:nvPicPr>
          <p:cNvPr id="5" name="Рисунок 4" descr="IMG_009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4077072"/>
            <a:ext cx="3419872" cy="2564904"/>
          </a:xfrm>
          <a:prstGeom prst="rect">
            <a:avLst/>
          </a:prstGeom>
        </p:spPr>
      </p:pic>
      <p:pic>
        <p:nvPicPr>
          <p:cNvPr id="6" name="Рисунок 5" descr="IMG_010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76306" y="0"/>
            <a:ext cx="2067694" cy="2756925"/>
          </a:xfrm>
          <a:prstGeom prst="rect">
            <a:avLst/>
          </a:prstGeom>
        </p:spPr>
      </p:pic>
      <p:pic>
        <p:nvPicPr>
          <p:cNvPr id="7" name="Рисунок 6" descr="IMG_008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3968" y="1196752"/>
            <a:ext cx="2411760" cy="1808820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Навчальний корпус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8" name="Содержимое 7" descr="Корпус2_2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196752"/>
            <a:ext cx="6021342" cy="3387005"/>
          </a:xfrm>
          <a:prstGeom prst="rect">
            <a:avLst/>
          </a:prstGeom>
          <a:ln w="28575">
            <a:solidFill>
              <a:schemeClr val="accent3">
                <a:lumMod val="20000"/>
                <a:lumOff val="8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D:\FOTO\Університет\SDC130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188640"/>
            <a:ext cx="2555776" cy="3695071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pic>
        <p:nvPicPr>
          <p:cNvPr id="1027" name="Picture 3" descr="D:\FOTO\Університет\SDC130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4149080"/>
            <a:ext cx="4420110" cy="2461074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</a:ln>
        </p:spPr>
      </p:pic>
      <p:pic>
        <p:nvPicPr>
          <p:cNvPr id="7" name="Рисунок 6" descr="P831602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1560" y="4319718"/>
            <a:ext cx="3384376" cy="2538282"/>
          </a:xfrm>
          <a:prstGeom prst="rect">
            <a:avLst/>
          </a:prstGeom>
          <a:ln w="28575">
            <a:solidFill>
              <a:schemeClr val="bg1">
                <a:lumMod val="95000"/>
              </a:schemeClr>
            </a:solidFill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Навчання в університеті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2051" name="Picture 3" descr="D:\FOTO\ФотоСтуд_ММП\PA2335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4306424" cy="3229818"/>
          </a:xfrm>
          <a:prstGeom prst="rect">
            <a:avLst/>
          </a:prstGeom>
          <a:noFill/>
        </p:spPr>
      </p:pic>
      <p:pic>
        <p:nvPicPr>
          <p:cNvPr id="4" name="Рисунок 3" descr="PA2335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196752"/>
            <a:ext cx="3840427" cy="2880320"/>
          </a:xfrm>
          <a:prstGeom prst="rect">
            <a:avLst/>
          </a:prstGeom>
        </p:spPr>
      </p:pic>
      <p:pic>
        <p:nvPicPr>
          <p:cNvPr id="5" name="Рисунок 4" descr="Изображение 0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3861048"/>
            <a:ext cx="3672408" cy="2754306"/>
          </a:xfrm>
          <a:prstGeom prst="rect">
            <a:avLst/>
          </a:prstGeom>
        </p:spPr>
      </p:pic>
      <p:pic>
        <p:nvPicPr>
          <p:cNvPr id="6" name="Рисунок 5" descr="Photo-0110.jpg"/>
          <p:cNvPicPr>
            <a:picLocks noChangeAspect="1"/>
          </p:cNvPicPr>
          <p:nvPr/>
        </p:nvPicPr>
        <p:blipFill>
          <a:blip r:embed="rId5" cstate="print"/>
          <a:srcRect l="-399" t="17451" r="2401" b="34250"/>
          <a:stretch>
            <a:fillRect/>
          </a:stretch>
        </p:blipFill>
        <p:spPr>
          <a:xfrm>
            <a:off x="4860032" y="3933056"/>
            <a:ext cx="3995936" cy="2625901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20080"/>
          </a:xfrm>
        </p:spPr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Захист навчально-творчих завдань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26626" name="Picture 2" descr="F:\Изображение 0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4320480" cy="3240360"/>
          </a:xfrm>
          <a:prstGeom prst="rect">
            <a:avLst/>
          </a:prstGeom>
          <a:noFill/>
        </p:spPr>
      </p:pic>
      <p:pic>
        <p:nvPicPr>
          <p:cNvPr id="4" name="Рисунок 3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1052736"/>
            <a:ext cx="3665984" cy="2749488"/>
          </a:xfrm>
          <a:prstGeom prst="rect">
            <a:avLst/>
          </a:prstGeom>
        </p:spPr>
      </p:pic>
      <p:pic>
        <p:nvPicPr>
          <p:cNvPr id="8" name="Рисунок 7" descr="Изображение 4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373724"/>
            <a:ext cx="3312368" cy="2484276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1" name="Рисунок 10" descr="2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5856" y="3861048"/>
            <a:ext cx="3305944" cy="2479458"/>
          </a:xfrm>
          <a:prstGeom prst="rect">
            <a:avLst/>
          </a:prstGeom>
        </p:spPr>
      </p:pic>
      <p:pic>
        <p:nvPicPr>
          <p:cNvPr id="10" name="Рисунок 9" descr="Изображение 43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88224" y="3573016"/>
            <a:ext cx="2304256" cy="3072341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err="1" smtClean="0">
                <a:solidFill>
                  <a:srgbClr val="C00000"/>
                </a:solidFill>
              </a:rPr>
              <a:t>настановча</a:t>
            </a:r>
            <a:r>
              <a:rPr lang="uk-UA" b="1" i="1" dirty="0" smtClean="0">
                <a:solidFill>
                  <a:srgbClr val="C00000"/>
                </a:solidFill>
              </a:rPr>
              <a:t> конференція з педагогічної практики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7" name="Содержимое 6" descr="P8314183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 t="16036" r="8938" b="6074"/>
          <a:stretch>
            <a:fillRect/>
          </a:stretch>
        </p:blipFill>
        <p:spPr>
          <a:xfrm>
            <a:off x="0" y="1412776"/>
            <a:ext cx="3816424" cy="2448272"/>
          </a:xfrm>
        </p:spPr>
      </p:pic>
      <p:pic>
        <p:nvPicPr>
          <p:cNvPr id="9" name="Содержимое 8" descr="P8314184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572000" y="3284984"/>
            <a:ext cx="4343400" cy="3257550"/>
          </a:xfrm>
        </p:spPr>
      </p:pic>
      <p:pic>
        <p:nvPicPr>
          <p:cNvPr id="10" name="Рисунок 9" descr="P8314185.JPG"/>
          <p:cNvPicPr>
            <a:picLocks noChangeAspect="1"/>
          </p:cNvPicPr>
          <p:nvPr/>
        </p:nvPicPr>
        <p:blipFill>
          <a:blip r:embed="rId5" cstate="print"/>
          <a:srcRect l="15877" t="4234" r="26968" b="2624"/>
          <a:stretch>
            <a:fillRect/>
          </a:stretch>
        </p:blipFill>
        <p:spPr>
          <a:xfrm>
            <a:off x="3851920" y="1844824"/>
            <a:ext cx="1695461" cy="2072231"/>
          </a:xfrm>
          <a:prstGeom prst="rect">
            <a:avLst/>
          </a:prstGeom>
        </p:spPr>
      </p:pic>
      <p:pic>
        <p:nvPicPr>
          <p:cNvPr id="12" name="Рисунок 11" descr="P8314223.JPG"/>
          <p:cNvPicPr>
            <a:picLocks noChangeAspect="1"/>
          </p:cNvPicPr>
          <p:nvPr/>
        </p:nvPicPr>
        <p:blipFill>
          <a:blip r:embed="rId6" cstate="print"/>
          <a:srcRect l="22087" t="10101" r="35650" b="22816"/>
          <a:stretch>
            <a:fillRect/>
          </a:stretch>
        </p:blipFill>
        <p:spPr>
          <a:xfrm>
            <a:off x="5508104" y="1484784"/>
            <a:ext cx="1656184" cy="1971647"/>
          </a:xfrm>
          <a:prstGeom prst="rect">
            <a:avLst/>
          </a:prstGeom>
        </p:spPr>
      </p:pic>
      <p:pic>
        <p:nvPicPr>
          <p:cNvPr id="13" name="Рисунок 12" descr="P8314202.JPG"/>
          <p:cNvPicPr>
            <a:picLocks noChangeAspect="1"/>
          </p:cNvPicPr>
          <p:nvPr/>
        </p:nvPicPr>
        <p:blipFill>
          <a:blip r:embed="rId7" cstate="print"/>
          <a:srcRect l="30313" r="27163" b="29000"/>
          <a:stretch>
            <a:fillRect/>
          </a:stretch>
        </p:blipFill>
        <p:spPr>
          <a:xfrm>
            <a:off x="0" y="3861048"/>
            <a:ext cx="2232248" cy="2795259"/>
          </a:xfrm>
          <a:prstGeom prst="rect">
            <a:avLst/>
          </a:prstGeom>
        </p:spPr>
      </p:pic>
      <p:pic>
        <p:nvPicPr>
          <p:cNvPr id="14" name="Рисунок 13" descr="P8314227.JPG"/>
          <p:cNvPicPr>
            <a:picLocks noChangeAspect="1"/>
          </p:cNvPicPr>
          <p:nvPr/>
        </p:nvPicPr>
        <p:blipFill>
          <a:blip r:embed="rId8" cstate="print"/>
          <a:srcRect l="19288" t="11150" r="33463" b="11151"/>
          <a:stretch>
            <a:fillRect/>
          </a:stretch>
        </p:blipFill>
        <p:spPr>
          <a:xfrm>
            <a:off x="2483768" y="4077072"/>
            <a:ext cx="1944216" cy="2397867"/>
          </a:xfrm>
          <a:prstGeom prst="rect">
            <a:avLst/>
          </a:prstGeom>
        </p:spPr>
      </p:pic>
      <p:pic>
        <p:nvPicPr>
          <p:cNvPr id="15" name="Рисунок 14" descr="P8314238.JPG"/>
          <p:cNvPicPr>
            <a:picLocks noChangeAspect="1"/>
          </p:cNvPicPr>
          <p:nvPr/>
        </p:nvPicPr>
        <p:blipFill>
          <a:blip r:embed="rId9" cstate="print"/>
          <a:srcRect l="22438" t="12200" r="32675" b="14301"/>
          <a:stretch>
            <a:fillRect/>
          </a:stretch>
        </p:blipFill>
        <p:spPr>
          <a:xfrm>
            <a:off x="7164288" y="980728"/>
            <a:ext cx="1759053" cy="2160240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</a:rPr>
              <a:t>Індивідуальні консультації з професором </a:t>
            </a:r>
            <a:r>
              <a:rPr lang="uk-UA" b="1" i="1" dirty="0" err="1" smtClean="0">
                <a:solidFill>
                  <a:srgbClr val="C00000"/>
                </a:solidFill>
              </a:rPr>
              <a:t>радул</a:t>
            </a:r>
            <a:r>
              <a:rPr lang="uk-UA" b="1" i="1" dirty="0" smtClean="0">
                <a:solidFill>
                  <a:srgbClr val="C00000"/>
                </a:solidFill>
              </a:rPr>
              <a:t> О.С.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0242" name="Picture 2" descr="G:\Изображение 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0892" y="1554163"/>
            <a:ext cx="6034616" cy="452596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Розв</a:t>
            </a:r>
            <a:r>
              <a:rPr lang="uk-UA" b="1" i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’</a:t>
            </a:r>
            <a:r>
              <a:rPr lang="uk-UA" b="1" i="1" dirty="0" smtClean="0">
                <a:solidFill>
                  <a:srgbClr val="C00000"/>
                </a:solidFill>
              </a:rPr>
              <a:t>язування логічних завдань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7" name="Содержимое 6" descr="P101014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484784"/>
            <a:ext cx="4191000" cy="3143250"/>
          </a:xfrm>
        </p:spPr>
      </p:pic>
      <p:pic>
        <p:nvPicPr>
          <p:cNvPr id="8" name="Содержимое 7" descr="P101014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00600" y="1340768"/>
            <a:ext cx="4343400" cy="3257550"/>
          </a:xfrm>
        </p:spPr>
      </p:pic>
      <p:pic>
        <p:nvPicPr>
          <p:cNvPr id="5" name="Рисунок 4" descr="P101014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55776" y="3941676"/>
            <a:ext cx="3888432" cy="2916324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Конкурс професійної майстерності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9218" name="Picture 2" descr="G:\5 мая 2008 год 0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3171857" cy="23788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434" name="Picture 2" descr="D:\FOTO\Конкурс_41_42\Конкурс_41_42 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196753"/>
            <a:ext cx="5076056" cy="38073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5" name="Picture 3" descr="D:\FOTO\Конкурс_41_42\Конкурс_41_42 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645024"/>
            <a:ext cx="3899613" cy="29249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436" name="Picture 4" descr="D:\FOTO\Конкурс_41_42\Конкурс_41_42 0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5157192"/>
            <a:ext cx="1944216" cy="1458279"/>
          </a:xfrm>
          <a:prstGeom prst="rect">
            <a:avLst/>
          </a:prstGeom>
          <a:noFill/>
        </p:spPr>
      </p:pic>
      <p:pic>
        <p:nvPicPr>
          <p:cNvPr id="18437" name="Picture 5" descr="D:\FOTO\Конкурс_41_42\Конкурс_41_42 022.jpg"/>
          <p:cNvPicPr>
            <a:picLocks noChangeAspect="1" noChangeArrowheads="1"/>
          </p:cNvPicPr>
          <p:nvPr/>
        </p:nvPicPr>
        <p:blipFill>
          <a:blip r:embed="rId6" cstate="print"/>
          <a:srcRect b="19211"/>
          <a:stretch>
            <a:fillRect/>
          </a:stretch>
        </p:blipFill>
        <p:spPr bwMode="auto">
          <a:xfrm>
            <a:off x="6084168" y="4941168"/>
            <a:ext cx="2808312" cy="17017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800" b="1" i="1" dirty="0" smtClean="0">
                <a:solidFill>
                  <a:srgbClr val="C00000"/>
                </a:solidFill>
              </a:rPr>
              <a:t>Групова робота студентів під керівництвом професора </a:t>
            </a:r>
            <a:r>
              <a:rPr lang="uk-UA" sz="2800" b="1" i="1" dirty="0" err="1" smtClean="0">
                <a:solidFill>
                  <a:srgbClr val="C00000"/>
                </a:solidFill>
              </a:rPr>
              <a:t>Омельяненко</a:t>
            </a:r>
            <a:r>
              <a:rPr lang="uk-UA" sz="2800" b="1" i="1" dirty="0" smtClean="0">
                <a:solidFill>
                  <a:srgbClr val="C00000"/>
                </a:solidFill>
              </a:rPr>
              <a:t> С.В.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3267868" cy="2450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0" name="Picture 2" descr="D:\FOTO\Конкурс_Омельяненко\Изображение 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429000"/>
            <a:ext cx="4310182" cy="32328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411" name="Picture 3" descr="D:\FOTO\Конкурс_Омельяненко\Изображение 0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268760"/>
            <a:ext cx="2941590" cy="22063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2" name="Picture 4" descr="D:\FOTO\Конкурс_Омельяненко\Изображение 0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789040"/>
            <a:ext cx="3744115" cy="28083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/>
          </a:bodyPr>
          <a:lstStyle/>
          <a:p>
            <a:r>
              <a:rPr lang="uk-UA" sz="2800" b="1" i="1" dirty="0" smtClean="0">
                <a:solidFill>
                  <a:srgbClr val="C00000"/>
                </a:solidFill>
              </a:rPr>
              <a:t>Обласна науков0-практична конференція</a:t>
            </a:r>
            <a:r>
              <a:rPr lang="en-US" sz="2800" b="1" i="1" dirty="0" smtClean="0">
                <a:solidFill>
                  <a:srgbClr val="C00000"/>
                </a:solidFill>
              </a:rPr>
              <a:t>  </a:t>
            </a:r>
            <a:r>
              <a:rPr lang="uk-UA" sz="2800" b="1" i="1" dirty="0" smtClean="0">
                <a:solidFill>
                  <a:srgbClr val="C00000"/>
                </a:solidFill>
              </a:rPr>
              <a:t>з педагогіки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IMG_66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196752"/>
            <a:ext cx="2269108" cy="2881461"/>
          </a:xfrm>
        </p:spPr>
      </p:pic>
      <p:pic>
        <p:nvPicPr>
          <p:cNvPr id="5" name="Рисунок 4" descr="IMG_66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2996952"/>
            <a:ext cx="4680520" cy="3510390"/>
          </a:xfrm>
          <a:prstGeom prst="rect">
            <a:avLst/>
          </a:prstGeom>
        </p:spPr>
      </p:pic>
      <p:pic>
        <p:nvPicPr>
          <p:cNvPr id="6" name="Рисунок 5" descr="IMG_665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2" y="908720"/>
            <a:ext cx="2144774" cy="2859699"/>
          </a:xfrm>
          <a:prstGeom prst="rect">
            <a:avLst/>
          </a:prstGeom>
        </p:spPr>
      </p:pic>
      <p:pic>
        <p:nvPicPr>
          <p:cNvPr id="7" name="Рисунок 6" descr="IMG_668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68044" y="1052736"/>
            <a:ext cx="1836204" cy="2448272"/>
          </a:xfrm>
          <a:prstGeom prst="rect">
            <a:avLst/>
          </a:prstGeom>
        </p:spPr>
      </p:pic>
      <p:pic>
        <p:nvPicPr>
          <p:cNvPr id="8" name="Рисунок 7" descr="IMG_670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74278" y="1124744"/>
            <a:ext cx="1674186" cy="2232247"/>
          </a:xfrm>
          <a:prstGeom prst="rect">
            <a:avLst/>
          </a:prstGeom>
        </p:spPr>
      </p:pic>
      <p:pic>
        <p:nvPicPr>
          <p:cNvPr id="9" name="Рисунок 8" descr="IMG_674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11019" y="3861048"/>
            <a:ext cx="3995936" cy="2996952"/>
          </a:xfrm>
          <a:prstGeom prst="rect">
            <a:avLst/>
          </a:prstGeom>
        </p:spPr>
      </p:pic>
      <p:pic>
        <p:nvPicPr>
          <p:cNvPr id="10" name="Рисунок 9" descr="IMG_668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39744" y="4941168"/>
            <a:ext cx="2304256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60648"/>
            <a:ext cx="8686800" cy="864096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</a:rPr>
              <a:t>Проведення Науково-практичних конференцій з психології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Слухання на пленарному засіданні конференції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196752"/>
            <a:ext cx="4191000" cy="3143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Содержимое 6" descr="Пошук нових наукових талантів серед студентства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0" y="1196752"/>
            <a:ext cx="4343400" cy="32575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IMG_11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3861048"/>
            <a:ext cx="3995936" cy="29969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IMG_1101.JPG"/>
          <p:cNvPicPr>
            <a:picLocks noChangeAspect="1"/>
          </p:cNvPicPr>
          <p:nvPr/>
        </p:nvPicPr>
        <p:blipFill>
          <a:blip r:embed="rId5" cstate="print"/>
          <a:srcRect l="1923" t="12820"/>
          <a:stretch>
            <a:fillRect/>
          </a:stretch>
        </p:blipFill>
        <p:spPr>
          <a:xfrm>
            <a:off x="4716016" y="4149080"/>
            <a:ext cx="3780420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C00000"/>
                </a:solidFill>
              </a:rPr>
              <a:t>Психологічний клуб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pic>
        <p:nvPicPr>
          <p:cNvPr id="9218" name="Picture 2" descr="D:\Сайт_ППФ\Зуб на сайт\Клуб\029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429000"/>
            <a:ext cx="4191000" cy="3143250"/>
          </a:xfrm>
          <a:prstGeom prst="rect">
            <a:avLst/>
          </a:prstGeom>
          <a:noFill/>
        </p:spPr>
      </p:pic>
      <p:pic>
        <p:nvPicPr>
          <p:cNvPr id="9219" name="Picture 3" descr="D:\Сайт_ППФ\Зуб на сайт\Клуб\28042010242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124744"/>
            <a:ext cx="4343400" cy="3257550"/>
          </a:xfrm>
          <a:prstGeom prst="rect">
            <a:avLst/>
          </a:prstGeom>
          <a:noFill/>
        </p:spPr>
      </p:pic>
      <p:pic>
        <p:nvPicPr>
          <p:cNvPr id="9220" name="Picture 4" descr="D:\Сайт_ППФ\Зуб на сайт\Клуб\y_300d86b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789040"/>
            <a:ext cx="1884090" cy="2826136"/>
          </a:xfrm>
          <a:prstGeom prst="rect">
            <a:avLst/>
          </a:prstGeom>
          <a:noFill/>
        </p:spPr>
      </p:pic>
      <p:pic>
        <p:nvPicPr>
          <p:cNvPr id="9221" name="Picture 5" descr="D:\Сайт_ППФ\Зуб на сайт\Клуб\y_d37a91b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124744"/>
            <a:ext cx="3672408" cy="244827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</a:rPr>
              <a:t>Колектив викладачів та співробітників факультету 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D:\FOTO\Робота\Наш факультетський колектив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80660" y="1052736"/>
            <a:ext cx="5472608" cy="4104456"/>
          </a:xfrm>
          <a:prstGeom prst="rect">
            <a:avLst/>
          </a:prstGeom>
          <a:ln>
            <a:solidFill>
              <a:srgbClr val="0000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D:\FOTO\Фак50років\5 мая 2008 год 0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68828"/>
            <a:ext cx="3851920" cy="288917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051" name="Picture 3" descr="D:\FOTO\Нові фото каф.практ.пс\Розпочинаємо новий навчальний рік!.JPG"/>
          <p:cNvPicPr>
            <a:picLocks noChangeAspect="1" noChangeArrowheads="1"/>
          </p:cNvPicPr>
          <p:nvPr/>
        </p:nvPicPr>
        <p:blipFill>
          <a:blip r:embed="rId4" cstate="print"/>
          <a:srcRect t="16327"/>
          <a:stretch>
            <a:fillRect/>
          </a:stretch>
        </p:blipFill>
        <p:spPr bwMode="auto">
          <a:xfrm>
            <a:off x="3995936" y="5229200"/>
            <a:ext cx="2266126" cy="142210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052" name="Picture 4" descr="D:\FOTO\Диплом_12\P53159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4797152"/>
            <a:ext cx="2520280" cy="1847126"/>
          </a:xfrm>
          <a:prstGeom prst="rect">
            <a:avLst/>
          </a:prstGeom>
          <a:noFill/>
          <a:ln w="28575">
            <a:solidFill>
              <a:schemeClr val="accent1">
                <a:lumMod val="20000"/>
                <a:lumOff val="80000"/>
              </a:schemeClr>
            </a:solidFill>
          </a:ln>
        </p:spPr>
      </p:pic>
      <p:pic>
        <p:nvPicPr>
          <p:cNvPr id="2053" name="Picture 5" descr="D:\FOTO\1_Вересня_2012\P8316085.JPG"/>
          <p:cNvPicPr>
            <a:picLocks noChangeAspect="1" noChangeArrowheads="1"/>
          </p:cNvPicPr>
          <p:nvPr/>
        </p:nvPicPr>
        <p:blipFill>
          <a:blip r:embed="rId6" cstate="print"/>
          <a:srcRect t="10704" r="4681"/>
          <a:stretch>
            <a:fillRect/>
          </a:stretch>
        </p:blipFill>
        <p:spPr bwMode="auto">
          <a:xfrm>
            <a:off x="0" y="1412776"/>
            <a:ext cx="3419872" cy="2402832"/>
          </a:xfrm>
          <a:prstGeom prst="rect">
            <a:avLst/>
          </a:prstGeom>
          <a:noFill/>
          <a:ln w="28575">
            <a:solidFill>
              <a:schemeClr val="accent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576064"/>
          </a:xfrm>
        </p:spPr>
        <p:txBody>
          <a:bodyPr>
            <a:normAutofit/>
          </a:bodyPr>
          <a:lstStyle/>
          <a:p>
            <a:r>
              <a:rPr lang="uk-UA" sz="2800" b="1" i="1" dirty="0" smtClean="0">
                <a:solidFill>
                  <a:srgbClr val="C00000"/>
                </a:solidFill>
              </a:rPr>
              <a:t>На врученні студентських квитків 2012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pic>
        <p:nvPicPr>
          <p:cNvPr id="10" name="Содержимое 9" descr="P83160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836712"/>
            <a:ext cx="2736304" cy="2052228"/>
          </a:xfrm>
        </p:spPr>
      </p:pic>
      <p:pic>
        <p:nvPicPr>
          <p:cNvPr id="11" name="Рисунок 10" descr="P83160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908720"/>
            <a:ext cx="2592288" cy="1944216"/>
          </a:xfrm>
          <a:prstGeom prst="rect">
            <a:avLst/>
          </a:prstGeom>
        </p:spPr>
      </p:pic>
      <p:pic>
        <p:nvPicPr>
          <p:cNvPr id="12" name="Рисунок 11" descr="P8316032.JPG"/>
          <p:cNvPicPr>
            <a:picLocks noChangeAspect="1"/>
          </p:cNvPicPr>
          <p:nvPr/>
        </p:nvPicPr>
        <p:blipFill>
          <a:blip r:embed="rId4" cstate="print"/>
          <a:srcRect l="31100" t="2751" r="30313"/>
          <a:stretch>
            <a:fillRect/>
          </a:stretch>
        </p:blipFill>
        <p:spPr>
          <a:xfrm>
            <a:off x="7740352" y="260648"/>
            <a:ext cx="1180960" cy="2232248"/>
          </a:xfrm>
          <a:prstGeom prst="rect">
            <a:avLst/>
          </a:prstGeom>
        </p:spPr>
      </p:pic>
      <p:pic>
        <p:nvPicPr>
          <p:cNvPr id="13" name="Рисунок 12" descr="P831605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325555"/>
            <a:ext cx="1907704" cy="2543605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4" name="Рисунок 13" descr="P831605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79712" y="2708920"/>
            <a:ext cx="1440160" cy="1884242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5" name="Рисунок 14" descr="P8316052.JPG"/>
          <p:cNvPicPr>
            <a:picLocks noChangeAspect="1"/>
          </p:cNvPicPr>
          <p:nvPr/>
        </p:nvPicPr>
        <p:blipFill>
          <a:blip r:embed="rId7" cstate="print"/>
          <a:srcRect t="35562" r="-1352" b="-3130"/>
          <a:stretch>
            <a:fillRect/>
          </a:stretch>
        </p:blipFill>
        <p:spPr>
          <a:xfrm>
            <a:off x="323528" y="4913784"/>
            <a:ext cx="3888432" cy="1944216"/>
          </a:xfrm>
          <a:prstGeom prst="rect">
            <a:avLst/>
          </a:prstGeom>
        </p:spPr>
      </p:pic>
      <p:pic>
        <p:nvPicPr>
          <p:cNvPr id="16" name="Рисунок 15" descr="P831606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635896" y="2780928"/>
            <a:ext cx="2459765" cy="1844824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17" name="Рисунок 16" descr="P8316075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071659" y="2564904"/>
            <a:ext cx="3072341" cy="2304256"/>
          </a:xfrm>
          <a:prstGeom prst="rect">
            <a:avLst/>
          </a:prstGeom>
        </p:spPr>
      </p:pic>
      <p:pic>
        <p:nvPicPr>
          <p:cNvPr id="18" name="Рисунок 17" descr="P8316082.JPG"/>
          <p:cNvPicPr>
            <a:picLocks noChangeAspect="1"/>
          </p:cNvPicPr>
          <p:nvPr/>
        </p:nvPicPr>
        <p:blipFill>
          <a:blip r:embed="rId10" cstate="print"/>
          <a:srcRect l="-1551" t="21191" b="18854"/>
          <a:stretch>
            <a:fillRect/>
          </a:stretch>
        </p:blipFill>
        <p:spPr>
          <a:xfrm>
            <a:off x="4283968" y="4769768"/>
            <a:ext cx="4716016" cy="2088232"/>
          </a:xfrm>
          <a:prstGeom prst="rect">
            <a:avLst/>
          </a:prstGeom>
        </p:spPr>
      </p:pic>
      <p:pic>
        <p:nvPicPr>
          <p:cNvPr id="19" name="Рисунок 18" descr="P8316016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652120" y="980728"/>
            <a:ext cx="2016224" cy="1512168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Студентська виставка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23554" name="Picture 2" descr="D:\FOTO\Выставка08\IMG_045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196752"/>
            <a:ext cx="4191000" cy="3143250"/>
          </a:xfrm>
          <a:prstGeom prst="rect">
            <a:avLst/>
          </a:prstGeom>
          <a:noFill/>
        </p:spPr>
      </p:pic>
      <p:pic>
        <p:nvPicPr>
          <p:cNvPr id="5" name="Содержимое 4" descr="IMG_045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00600" y="1052736"/>
            <a:ext cx="4343400" cy="3257550"/>
          </a:xfrm>
        </p:spPr>
      </p:pic>
      <p:pic>
        <p:nvPicPr>
          <p:cNvPr id="16386" name="Picture 2" descr="D:\FOTO\Выставка08\IMG_04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149080"/>
            <a:ext cx="3312368" cy="2484476"/>
          </a:xfrm>
          <a:prstGeom prst="rect">
            <a:avLst/>
          </a:prstGeom>
          <a:noFill/>
        </p:spPr>
      </p:pic>
      <p:pic>
        <p:nvPicPr>
          <p:cNvPr id="16387" name="Picture 3" descr="D:\FOTO\Выставка08\IMG_04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717032"/>
            <a:ext cx="3899612" cy="292494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C00000"/>
                </a:solidFill>
              </a:rPr>
              <a:t>Ляльковий театр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pic>
        <p:nvPicPr>
          <p:cNvPr id="12291" name="Picture 3" descr="D:\Сайт_ППФ\Ляльковий театр_1\P60200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429000"/>
            <a:ext cx="4303514" cy="3227636"/>
          </a:xfrm>
          <a:prstGeom prst="rect">
            <a:avLst/>
          </a:prstGeom>
          <a:noFill/>
        </p:spPr>
      </p:pic>
      <p:pic>
        <p:nvPicPr>
          <p:cNvPr id="12290" name="Picture 2" descr="D:\Сайт_ППФ\Ляльковий театр_1\P601001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96752"/>
            <a:ext cx="3384376" cy="2538282"/>
          </a:xfrm>
          <a:prstGeom prst="rect">
            <a:avLst/>
          </a:prstGeom>
          <a:noFill/>
        </p:spPr>
      </p:pic>
      <p:pic>
        <p:nvPicPr>
          <p:cNvPr id="12292" name="Picture 4" descr="D:\Сайт_ППФ\Ляльковий театр_1\P602005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404664"/>
            <a:ext cx="4343400" cy="3257550"/>
          </a:xfrm>
          <a:prstGeom prst="rect">
            <a:avLst/>
          </a:prstGeom>
          <a:noFill/>
        </p:spPr>
      </p:pic>
      <p:pic>
        <p:nvPicPr>
          <p:cNvPr id="12293" name="Picture 5" descr="D:\Сайт_ППФ\Ляльковий театр_1\P60200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501008"/>
            <a:ext cx="4111492" cy="308361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В музеї </a:t>
            </a:r>
            <a:r>
              <a:rPr lang="uk-UA" b="1" i="1" dirty="0" err="1" smtClean="0">
                <a:solidFill>
                  <a:srgbClr val="C00000"/>
                </a:solidFill>
              </a:rPr>
              <a:t>В.о.сухомлинського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Шарапова 17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876256" y="476672"/>
            <a:ext cx="2052227" cy="2736304"/>
          </a:xfrm>
        </p:spPr>
      </p:pic>
      <p:pic>
        <p:nvPicPr>
          <p:cNvPr id="8" name="Рисунок 7" descr="IMG_4968.JPG"/>
          <p:cNvPicPr>
            <a:picLocks noChangeAspect="1"/>
          </p:cNvPicPr>
          <p:nvPr/>
        </p:nvPicPr>
        <p:blipFill>
          <a:blip r:embed="rId3" cstate="print"/>
          <a:srcRect l="22441" r="10732" b="18538"/>
          <a:stretch>
            <a:fillRect/>
          </a:stretch>
        </p:blipFill>
        <p:spPr>
          <a:xfrm>
            <a:off x="0" y="1340768"/>
            <a:ext cx="2736304" cy="2501667"/>
          </a:xfrm>
          <a:prstGeom prst="rect">
            <a:avLst/>
          </a:prstGeom>
        </p:spPr>
      </p:pic>
      <p:pic>
        <p:nvPicPr>
          <p:cNvPr id="9" name="Рисунок 8" descr="IMG_4987.JPG"/>
          <p:cNvPicPr>
            <a:picLocks noChangeAspect="1"/>
          </p:cNvPicPr>
          <p:nvPr/>
        </p:nvPicPr>
        <p:blipFill>
          <a:blip r:embed="rId4" cstate="print"/>
          <a:srcRect l="22507" r="2094" b="19548"/>
          <a:stretch>
            <a:fillRect/>
          </a:stretch>
        </p:blipFill>
        <p:spPr>
          <a:xfrm>
            <a:off x="251520" y="3356992"/>
            <a:ext cx="4374763" cy="350100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 descr="IMG_5001.JPG"/>
          <p:cNvPicPr>
            <a:picLocks noChangeAspect="1"/>
          </p:cNvPicPr>
          <p:nvPr/>
        </p:nvPicPr>
        <p:blipFill>
          <a:blip r:embed="rId5" cstate="print"/>
          <a:srcRect r="1963" b="19550"/>
          <a:stretch>
            <a:fillRect/>
          </a:stretch>
        </p:blipFill>
        <p:spPr>
          <a:xfrm>
            <a:off x="2915816" y="1196752"/>
            <a:ext cx="3726017" cy="2293193"/>
          </a:xfrm>
          <a:prstGeom prst="rect">
            <a:avLst/>
          </a:prstGeom>
        </p:spPr>
      </p:pic>
      <p:pic>
        <p:nvPicPr>
          <p:cNvPr id="11" name="Рисунок 10" descr="IMG_4938.JPG"/>
          <p:cNvPicPr>
            <a:picLocks noChangeAspect="1"/>
          </p:cNvPicPr>
          <p:nvPr/>
        </p:nvPicPr>
        <p:blipFill>
          <a:blip r:embed="rId6" cstate="print"/>
          <a:srcRect b="17450"/>
          <a:stretch>
            <a:fillRect/>
          </a:stretch>
        </p:blipFill>
        <p:spPr>
          <a:xfrm>
            <a:off x="4499992" y="3501008"/>
            <a:ext cx="4660710" cy="2885546"/>
          </a:xfrm>
          <a:prstGeom prst="rect">
            <a:avLst/>
          </a:prstGeom>
        </p:spPr>
      </p:pic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8820472" y="6093296"/>
            <a:ext cx="171128" cy="231304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749768"/>
          </a:xfrm>
        </p:spPr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Зустріч з </a:t>
            </a:r>
            <a:r>
              <a:rPr lang="uk-UA" b="1" i="1" dirty="0" err="1" smtClean="0">
                <a:solidFill>
                  <a:srgbClr val="C00000"/>
                </a:solidFill>
              </a:rPr>
              <a:t>амонашвілі</a:t>
            </a:r>
            <a:r>
              <a:rPr lang="uk-UA" b="1" i="1" dirty="0" smtClean="0">
                <a:solidFill>
                  <a:srgbClr val="C00000"/>
                </a:solidFill>
              </a:rPr>
              <a:t> </a:t>
            </a:r>
            <a:r>
              <a:rPr lang="uk-UA" b="1" i="1" dirty="0" err="1" smtClean="0">
                <a:solidFill>
                  <a:srgbClr val="C00000"/>
                </a:solidFill>
              </a:rPr>
              <a:t>Ш.о</a:t>
            </a:r>
            <a:r>
              <a:rPr lang="uk-UA" b="1" i="1" dirty="0" smtClean="0">
                <a:solidFill>
                  <a:srgbClr val="C00000"/>
                </a:solidFill>
              </a:rPr>
              <a:t>.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Амонашвили 03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6042" y="764704"/>
            <a:ext cx="4224470" cy="3168352"/>
          </a:xfrm>
          <a:ln w="38100">
            <a:solidFill>
              <a:srgbClr val="FFFF00"/>
            </a:solidFill>
          </a:ln>
        </p:spPr>
      </p:pic>
      <p:pic>
        <p:nvPicPr>
          <p:cNvPr id="6" name="Содержимое 5" descr="Амонашвили 03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04048" y="4149080"/>
            <a:ext cx="3611893" cy="2708920"/>
          </a:xfrm>
          <a:ln w="38100">
            <a:solidFill>
              <a:srgbClr val="00B050"/>
            </a:solidFill>
          </a:ln>
        </p:spPr>
      </p:pic>
      <p:pic>
        <p:nvPicPr>
          <p:cNvPr id="3074" name="Picture 2" descr="D:\FOTO\Фак50років\Амонашвили 0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7821" y="4149081"/>
            <a:ext cx="3611603" cy="270892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  <p:pic>
        <p:nvPicPr>
          <p:cNvPr id="3076" name="Picture 4" descr="D:\FOTO\Фак50років\Амонашвили 0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836712"/>
            <a:ext cx="4499993" cy="3375266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Акція </a:t>
            </a:r>
            <a:r>
              <a:rPr lang="uk-UA" b="1" i="1" dirty="0" err="1" smtClean="0">
                <a:solidFill>
                  <a:srgbClr val="C00000"/>
                </a:solidFill>
              </a:rPr>
              <a:t>“подаруй</a:t>
            </a:r>
            <a:r>
              <a:rPr lang="uk-UA" b="1" i="1" dirty="0" smtClean="0">
                <a:solidFill>
                  <a:srgbClr val="C00000"/>
                </a:solidFill>
              </a:rPr>
              <a:t> </a:t>
            </a:r>
            <a:r>
              <a:rPr lang="uk-UA" b="1" i="1" dirty="0" err="1" smtClean="0">
                <a:solidFill>
                  <a:srgbClr val="C00000"/>
                </a:solidFill>
              </a:rPr>
              <a:t>квітку”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Изображение 38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196752"/>
            <a:ext cx="3145885" cy="3096344"/>
          </a:xfrm>
        </p:spPr>
      </p:pic>
      <p:pic>
        <p:nvPicPr>
          <p:cNvPr id="7" name="Рисунок 6" descr="Изображение 3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3995682"/>
            <a:ext cx="3816424" cy="2862318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8" name="Рисунок 7" descr="Изображение 39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1268760"/>
            <a:ext cx="3672408" cy="2754306"/>
          </a:xfrm>
          <a:prstGeom prst="rect">
            <a:avLst/>
          </a:prstGeom>
        </p:spPr>
      </p:pic>
      <p:pic>
        <p:nvPicPr>
          <p:cNvPr id="6" name="Содержимое 5" descr="Изображение 399.jpg"/>
          <p:cNvPicPr>
            <a:picLocks noGrp="1" noChangeAspect="1"/>
          </p:cNvPicPr>
          <p:nvPr>
            <p:ph sz="half" idx="2"/>
          </p:nvPr>
        </p:nvPicPr>
        <p:blipFill>
          <a:blip r:embed="rId5" cstate="print"/>
          <a:stretch>
            <a:fillRect/>
          </a:stretch>
        </p:blipFill>
        <p:spPr>
          <a:xfrm>
            <a:off x="6876256" y="188640"/>
            <a:ext cx="2088232" cy="4764027"/>
          </a:xfrm>
          <a:ln w="28575">
            <a:solidFill>
              <a:srgbClr val="00B0F0"/>
            </a:solidFill>
          </a:ln>
        </p:spPr>
      </p:pic>
      <p:pic>
        <p:nvPicPr>
          <p:cNvPr id="9" name="Рисунок 8" descr="Изображение 39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4048" y="3992116"/>
            <a:ext cx="3240360" cy="286588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b="1" i="1" dirty="0" smtClean="0">
                <a:solidFill>
                  <a:srgbClr val="C00000"/>
                </a:solidFill>
              </a:rPr>
              <a:t>Знайомство з методикою М.</a:t>
            </a:r>
            <a:r>
              <a:rPr lang="uk-UA" sz="2800" b="1" i="1" dirty="0" err="1" smtClean="0">
                <a:solidFill>
                  <a:srgbClr val="C00000"/>
                </a:solidFill>
              </a:rPr>
              <a:t>Монтессорі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pic>
        <p:nvPicPr>
          <p:cNvPr id="13314" name="Picture 2" descr="D:\Сайт_ППФ\Монтесори 2011\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4191000" cy="3143250"/>
          </a:xfrm>
          <a:prstGeom prst="rect">
            <a:avLst/>
          </a:prstGeom>
          <a:noFill/>
        </p:spPr>
      </p:pic>
      <p:pic>
        <p:nvPicPr>
          <p:cNvPr id="13315" name="Picture 3" descr="D:\Сайт_ППФ\Монтесори 2011\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224430"/>
            <a:ext cx="3511426" cy="2633570"/>
          </a:xfrm>
          <a:prstGeom prst="rect">
            <a:avLst/>
          </a:prstGeom>
          <a:noFill/>
        </p:spPr>
      </p:pic>
      <p:pic>
        <p:nvPicPr>
          <p:cNvPr id="13316" name="Picture 4" descr="D:\Сайт_ППФ\Монтесори 2011\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585479"/>
            <a:ext cx="4343400" cy="3272521"/>
          </a:xfrm>
          <a:prstGeom prst="rect">
            <a:avLst/>
          </a:prstGeom>
          <a:noFill/>
        </p:spPr>
      </p:pic>
      <p:pic>
        <p:nvPicPr>
          <p:cNvPr id="13317" name="Picture 5" descr="D:\Сайт_ППФ\Монтесори 2011\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1340768"/>
            <a:ext cx="3439418" cy="257956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C00000"/>
                </a:solidFill>
              </a:rPr>
              <a:t>У бібліотеці ім. Д.І.Чижевського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D:\FOTO\Бібл_Чиж_26_09_11\P926431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4191000" cy="3143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D:\FOTO\Бібл_Чиж_26_09_11\P926431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56992"/>
            <a:ext cx="4343400" cy="32575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8" name="Picture 4" descr="D:\FOTO\Бібл_Чиж_26_09_11\P92643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052736"/>
            <a:ext cx="2880321" cy="21602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9" name="Picture 5" descr="D:\FOTO\Бібл_Чиж_26_09_11\P92643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4437112"/>
            <a:ext cx="2952328" cy="22142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C00000"/>
                </a:solidFill>
              </a:rPr>
              <a:t>У бібліотеці ім. А.</a:t>
            </a:r>
            <a:r>
              <a:rPr lang="uk-UA" sz="3200" b="1" i="1" dirty="0" err="1" smtClean="0">
                <a:solidFill>
                  <a:srgbClr val="C00000"/>
                </a:solidFill>
              </a:rPr>
              <a:t>П.гайдара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pic>
        <p:nvPicPr>
          <p:cNvPr id="2051" name="Picture 3" descr="D:\FOTO\Библиотека Гайдара 51\000_00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573016"/>
            <a:ext cx="3901440" cy="29260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2" name="Picture 4" descr="D:\FOTO\Библиотека Гайдара 51\000_0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645024"/>
            <a:ext cx="3902075" cy="29257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0" name="Picture 2" descr="D:\FOTO\Библиотека Гайдара 51\000_001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196752"/>
            <a:ext cx="4320480" cy="32403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3" name="Picture 5" descr="D:\FOTO\Библиотека Гайдара 51\000_00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1052736"/>
            <a:ext cx="3672408" cy="27535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C00000"/>
                </a:solidFill>
              </a:rPr>
              <a:t>Захід до дня працівників освіти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D:\FOTO\День_Пр_Освіти\IMG_627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429000"/>
            <a:ext cx="4191000" cy="3143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D:\FOTO\День_Пр_Освіти\IMG_630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8250" y="1196752"/>
            <a:ext cx="3845886" cy="51278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6" name="Picture 4" descr="D:\FOTO\День_Пр_Освіти\IMG_62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196752"/>
            <a:ext cx="3566139" cy="26746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008112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</a:rPr>
              <a:t>Колектив викладачів та студентів факультету 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28674" name="Picture 2" descr="F:\Фак50років\5 мая 2008 год 0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908720"/>
            <a:ext cx="3411884" cy="2558913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P8316082.JPG"/>
          <p:cNvPicPr>
            <a:picLocks noChangeAspect="1"/>
          </p:cNvPicPr>
          <p:nvPr/>
        </p:nvPicPr>
        <p:blipFill>
          <a:blip r:embed="rId3" cstate="print"/>
          <a:srcRect l="-681" t="16109" r="5369" b="17666"/>
          <a:stretch>
            <a:fillRect/>
          </a:stretch>
        </p:blipFill>
        <p:spPr>
          <a:xfrm>
            <a:off x="251520" y="1268760"/>
            <a:ext cx="5112568" cy="2664296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5" name="Рисунок 4" descr="P5315933.JPG"/>
          <p:cNvPicPr>
            <a:picLocks noChangeAspect="1"/>
          </p:cNvPicPr>
          <p:nvPr/>
        </p:nvPicPr>
        <p:blipFill>
          <a:blip r:embed="rId4" cstate="print"/>
          <a:srcRect t="7257" r="671" b="16545"/>
          <a:stretch>
            <a:fillRect/>
          </a:stretch>
        </p:blipFill>
        <p:spPr>
          <a:xfrm>
            <a:off x="3707904" y="3645024"/>
            <a:ext cx="5256584" cy="3024336"/>
          </a:xfrm>
          <a:prstGeom prst="rect">
            <a:avLst/>
          </a:prstGeom>
          <a:ln w="12700">
            <a:solidFill>
              <a:srgbClr val="FF0000"/>
            </a:solidFill>
          </a:ln>
        </p:spPr>
      </p:pic>
      <p:pic>
        <p:nvPicPr>
          <p:cNvPr id="4098" name="Picture 2" descr="D:\FOTO\Фак50років\5 мая 2008 год 0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077072"/>
            <a:ext cx="3416323" cy="2562448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b="1" i="1" dirty="0" smtClean="0">
                <a:solidFill>
                  <a:srgbClr val="C00000"/>
                </a:solidFill>
              </a:rPr>
              <a:t>Зустріч з письменниками Кіровоградщини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D:\FOTO\Гр.21_11\PA28440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140968"/>
            <a:ext cx="4191000" cy="3143250"/>
          </a:xfrm>
          <a:prstGeom prst="rect">
            <a:avLst/>
          </a:prstGeom>
          <a:noFill/>
        </p:spPr>
      </p:pic>
      <p:pic>
        <p:nvPicPr>
          <p:cNvPr id="4099" name="Picture 3" descr="D:\FOTO\Гр.21_11\PA2844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96752"/>
            <a:ext cx="4163883" cy="3122912"/>
          </a:xfrm>
          <a:prstGeom prst="rect">
            <a:avLst/>
          </a:prstGeom>
          <a:noFill/>
        </p:spPr>
      </p:pic>
      <p:pic>
        <p:nvPicPr>
          <p:cNvPr id="4100" name="Picture 4" descr="D:\FOTO\Гр.21_11\PA2844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005064"/>
            <a:ext cx="3515816" cy="2636862"/>
          </a:xfrm>
          <a:prstGeom prst="rect">
            <a:avLst/>
          </a:prstGeom>
          <a:noFill/>
        </p:spPr>
      </p:pic>
      <p:pic>
        <p:nvPicPr>
          <p:cNvPr id="4101" name="Picture 5" descr="D:\FOTO\Гр.21_11\PA2844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1196752"/>
            <a:ext cx="1620180" cy="2160240"/>
          </a:xfrm>
          <a:prstGeom prst="rect">
            <a:avLst/>
          </a:prstGeom>
          <a:noFill/>
        </p:spPr>
      </p:pic>
      <p:pic>
        <p:nvPicPr>
          <p:cNvPr id="4102" name="Picture 6" descr="D:\FOTO\Гр.21_11\PA2844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1196752"/>
            <a:ext cx="2339752" cy="175481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</a:rPr>
              <a:t>Зустріч з художником Коломієць О.В.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0242" name="Picture 2" descr="D:\Сайт_ППФ\Зустріч_Художник\PC08487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93862"/>
            <a:ext cx="4191000" cy="3143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3" name="Picture 3" descr="D:\Сайт_ППФ\Зустріч_Художник\PC0848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509120"/>
            <a:ext cx="2808312" cy="210623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46" name="Picture 6" descr="D:\Сайт_ППФ\Зустріч_Художник\PC0848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196752"/>
            <a:ext cx="3491880" cy="2618910"/>
          </a:xfrm>
          <a:prstGeom prst="rect">
            <a:avLst/>
          </a:prstGeom>
          <a:noFill/>
        </p:spPr>
      </p:pic>
      <p:pic>
        <p:nvPicPr>
          <p:cNvPr id="10248" name="Picture 8" descr="D:\Сайт_ППФ\Зустріч_Художник\PC0848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4581128"/>
            <a:ext cx="1539244" cy="20523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44" name="Picture 4" descr="D:\Сайт_ППФ\Зустріч_Художник\PC08489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356992"/>
            <a:ext cx="4343400" cy="32575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P101006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0" y="1268760"/>
            <a:ext cx="4343400" cy="3257550"/>
          </a:xfrm>
        </p:spPr>
      </p:pic>
      <p:pic>
        <p:nvPicPr>
          <p:cNvPr id="7" name="Рисунок 6" descr="P101006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196752"/>
            <a:ext cx="3456384" cy="46085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b="1" i="1" dirty="0" smtClean="0">
                <a:solidFill>
                  <a:srgbClr val="C00000"/>
                </a:solidFill>
              </a:rPr>
              <a:t>Зустріч  студентів з ветеранами телебачення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P1010061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2483768" y="3714750"/>
            <a:ext cx="4191000" cy="3143250"/>
          </a:xfr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86800" cy="1124744"/>
          </a:xfrm>
        </p:spPr>
        <p:txBody>
          <a:bodyPr>
            <a:noAutofit/>
          </a:bodyPr>
          <a:lstStyle/>
          <a:p>
            <a:r>
              <a:rPr lang="uk-UA" sz="2000" b="1" i="1" dirty="0" smtClean="0">
                <a:solidFill>
                  <a:srgbClr val="C00000"/>
                </a:solidFill>
              </a:rPr>
              <a:t>Поїздка до </a:t>
            </a:r>
            <a:r>
              <a:rPr lang="uk-UA" sz="2000" b="1" i="1" dirty="0" err="1" smtClean="0">
                <a:solidFill>
                  <a:srgbClr val="C00000"/>
                </a:solidFill>
              </a:rPr>
              <a:t>умані</a:t>
            </a:r>
            <a:r>
              <a:rPr lang="uk-UA" sz="2000" b="1" i="1" dirty="0" smtClean="0">
                <a:solidFill>
                  <a:srgbClr val="C00000"/>
                </a:solidFill>
              </a:rPr>
              <a:t>  на наукову студентську конференцію з професором філером </a:t>
            </a:r>
            <a:r>
              <a:rPr lang="uk-UA" sz="2000" b="1" i="1" dirty="0" err="1" smtClean="0">
                <a:solidFill>
                  <a:srgbClr val="C00000"/>
                </a:solidFill>
              </a:rPr>
              <a:t>з.ю</a:t>
            </a:r>
            <a:r>
              <a:rPr lang="uk-UA" sz="2000" b="1" i="1" dirty="0" smtClean="0">
                <a:solidFill>
                  <a:srgbClr val="C00000"/>
                </a:solidFill>
              </a:rPr>
              <a:t>., доцентом </a:t>
            </a:r>
            <a:r>
              <a:rPr lang="uk-UA" sz="2000" b="1" i="1" dirty="0" err="1" smtClean="0">
                <a:solidFill>
                  <a:srgbClr val="C00000"/>
                </a:solidFill>
              </a:rPr>
              <a:t>фадєєвою</a:t>
            </a:r>
            <a:r>
              <a:rPr lang="uk-UA" sz="2000" b="1" i="1" dirty="0" smtClean="0">
                <a:solidFill>
                  <a:srgbClr val="C00000"/>
                </a:solidFill>
              </a:rPr>
              <a:t> </a:t>
            </a:r>
            <a:r>
              <a:rPr lang="uk-UA" sz="2000" b="1" i="1" dirty="0" err="1" smtClean="0">
                <a:solidFill>
                  <a:srgbClr val="C00000"/>
                </a:solidFill>
              </a:rPr>
              <a:t>т.о</a:t>
            </a:r>
            <a:r>
              <a:rPr lang="uk-UA" sz="2000" b="1" i="1" dirty="0" smtClean="0">
                <a:solidFill>
                  <a:srgbClr val="C00000"/>
                </a:solidFill>
              </a:rPr>
              <a:t>.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pic>
        <p:nvPicPr>
          <p:cNvPr id="25602" name="Picture 2" descr="D:\FOTO\умань)\IMG_18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5"/>
            <a:ext cx="3648405" cy="2736304"/>
          </a:xfrm>
          <a:prstGeom prst="rect">
            <a:avLst/>
          </a:prstGeom>
          <a:noFill/>
        </p:spPr>
      </p:pic>
      <p:pic>
        <p:nvPicPr>
          <p:cNvPr id="19458" name="Picture 2" descr="D:\FOTO\умань)\IMG_18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2276872"/>
            <a:ext cx="5148064" cy="3860827"/>
          </a:xfrm>
          <a:prstGeom prst="rect">
            <a:avLst/>
          </a:prstGeom>
          <a:noFill/>
        </p:spPr>
      </p:pic>
      <p:pic>
        <p:nvPicPr>
          <p:cNvPr id="19459" name="Picture 3" descr="D:\FOTO\умань)\IMG_18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1349" y="4077072"/>
            <a:ext cx="3360563" cy="252028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</a:rPr>
              <a:t>Поїздка до заповідника </a:t>
            </a:r>
            <a:r>
              <a:rPr lang="uk-UA" b="1" i="1" dirty="0" err="1" smtClean="0">
                <a:solidFill>
                  <a:srgbClr val="C00000"/>
                </a:solidFill>
              </a:rPr>
              <a:t>Асканія-нова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8194" name="Picture 2" descr="D:\Сайт_ППФ\Асканія-Нова 2011\P50700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3949220" cy="2961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5" name="Picture 3" descr="D:\Сайт_ППФ\Асканія-Нова 2011\P50800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2453" y="1916832"/>
            <a:ext cx="4591547" cy="34436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196" name="Picture 4" descr="D:\Сайт_ППФ\Асканія-Нова 2011\P50700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645024"/>
            <a:ext cx="4063488" cy="304761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Поїздка до парку Софіївка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IMG_19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76256" y="260648"/>
            <a:ext cx="2052229" cy="2736304"/>
          </a:xfrm>
        </p:spPr>
      </p:pic>
      <p:pic>
        <p:nvPicPr>
          <p:cNvPr id="5" name="Рисунок 4" descr="IMG_19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3140968"/>
            <a:ext cx="4572000" cy="3429000"/>
          </a:xfrm>
          <a:prstGeom prst="rect">
            <a:avLst/>
          </a:prstGeom>
        </p:spPr>
      </p:pic>
      <p:pic>
        <p:nvPicPr>
          <p:cNvPr id="6" name="Рисунок 5" descr="IMG_19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896" y="1196752"/>
            <a:ext cx="1923678" cy="2564904"/>
          </a:xfrm>
          <a:prstGeom prst="rect">
            <a:avLst/>
          </a:prstGeom>
        </p:spPr>
      </p:pic>
      <p:pic>
        <p:nvPicPr>
          <p:cNvPr id="7" name="Рисунок 6" descr="IMG_19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19672" y="3717032"/>
            <a:ext cx="2355726" cy="3140968"/>
          </a:xfrm>
          <a:prstGeom prst="rect">
            <a:avLst/>
          </a:prstGeom>
        </p:spPr>
      </p:pic>
      <p:pic>
        <p:nvPicPr>
          <p:cNvPr id="9" name="Рисунок 8" descr="IMG_1896.jpg"/>
          <p:cNvPicPr>
            <a:picLocks noChangeAspect="1"/>
          </p:cNvPicPr>
          <p:nvPr/>
        </p:nvPicPr>
        <p:blipFill>
          <a:blip r:embed="rId6" cstate="print"/>
          <a:srcRect r="37076" b="-976"/>
          <a:stretch>
            <a:fillRect/>
          </a:stretch>
        </p:blipFill>
        <p:spPr>
          <a:xfrm>
            <a:off x="395536" y="1196752"/>
            <a:ext cx="2572702" cy="3096344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</a:rPr>
              <a:t>Відвідування музею </a:t>
            </a:r>
            <a:r>
              <a:rPr lang="uk-UA" b="1" i="1" dirty="0" err="1" smtClean="0">
                <a:solidFill>
                  <a:srgbClr val="C00000"/>
                </a:solidFill>
              </a:rPr>
              <a:t>м.л.кропивницького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7170" name="Picture 2" descr="D:\FOTO\Фотостудент\P101005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271042"/>
            <a:ext cx="4572000" cy="3429000"/>
          </a:xfrm>
          <a:prstGeom prst="rect">
            <a:avLst/>
          </a:prstGeom>
          <a:noFill/>
        </p:spPr>
      </p:pic>
      <p:pic>
        <p:nvPicPr>
          <p:cNvPr id="5" name="Содержимое 4" descr="P101005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00600" y="1196752"/>
            <a:ext cx="4343400" cy="3257550"/>
          </a:xfrm>
        </p:spPr>
      </p:pic>
      <p:pic>
        <p:nvPicPr>
          <p:cNvPr id="6" name="Рисунок 5" descr="P10100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1800" y="3941676"/>
            <a:ext cx="3888432" cy="29163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 descr="P10100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60232" y="4653136"/>
            <a:ext cx="2483768" cy="1862826"/>
          </a:xfrm>
          <a:prstGeom prst="rect">
            <a:avLst/>
          </a:prstGeom>
        </p:spPr>
      </p:pic>
      <p:pic>
        <p:nvPicPr>
          <p:cNvPr id="8" name="Рисунок 7" descr="P101004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4797152"/>
            <a:ext cx="2435763" cy="1826822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Масові заходи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6146" name="Picture 2" descr="D:\FOTO\Джельтенмен_Шоу_12\P22252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24744"/>
            <a:ext cx="3459889" cy="2594917"/>
          </a:xfrm>
          <a:prstGeom prst="rect">
            <a:avLst/>
          </a:prstGeom>
          <a:noFill/>
        </p:spPr>
      </p:pic>
      <p:pic>
        <p:nvPicPr>
          <p:cNvPr id="6147" name="Picture 3" descr="D:\FOTO\Джельтенмен_Шоу_12\P22252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861048"/>
            <a:ext cx="3576326" cy="2682244"/>
          </a:xfrm>
          <a:prstGeom prst="rect">
            <a:avLst/>
          </a:prstGeom>
          <a:noFill/>
        </p:spPr>
      </p:pic>
      <p:pic>
        <p:nvPicPr>
          <p:cNvPr id="6148" name="Picture 4" descr="D:\Сайт_ППФ\Група 29\Група 29 0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717032"/>
            <a:ext cx="4103844" cy="2852936"/>
          </a:xfrm>
          <a:prstGeom prst="rect">
            <a:avLst/>
          </a:prstGeom>
          <a:noFill/>
        </p:spPr>
      </p:pic>
      <p:pic>
        <p:nvPicPr>
          <p:cNvPr id="6150" name="Picture 6" descr="D:\Сайт_ППФ\Мис факультет\IMG_019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260648"/>
            <a:ext cx="4790275" cy="359270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b="1" i="1" dirty="0" smtClean="0">
                <a:solidFill>
                  <a:srgbClr val="C00000"/>
                </a:solidFill>
              </a:rPr>
              <a:t>Благодійна акція до дня святого Миколая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pic>
        <p:nvPicPr>
          <p:cNvPr id="14338" name="Picture 2" descr="D:\Сайт_ППФ\Св_Миколай_11-ППФ\Початок\PC1949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3651911" cy="2738933"/>
          </a:xfrm>
          <a:prstGeom prst="rect">
            <a:avLst/>
          </a:prstGeom>
          <a:noFill/>
        </p:spPr>
      </p:pic>
      <p:pic>
        <p:nvPicPr>
          <p:cNvPr id="14339" name="Picture 3" descr="D:\Сайт_ППФ\Св_Миколай_11-ППФ\Початок\PC1949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645024"/>
            <a:ext cx="3960440" cy="2970330"/>
          </a:xfrm>
          <a:prstGeom prst="rect">
            <a:avLst/>
          </a:prstGeom>
          <a:noFill/>
        </p:spPr>
      </p:pic>
      <p:pic>
        <p:nvPicPr>
          <p:cNvPr id="14340" name="Picture 4" descr="D:\Сайт_ППФ\Св_Миколай_11-ППФ\Початок\PC1949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196752"/>
            <a:ext cx="3923856" cy="2942892"/>
          </a:xfrm>
          <a:prstGeom prst="rect">
            <a:avLst/>
          </a:prstGeom>
          <a:noFill/>
        </p:spPr>
      </p:pic>
      <p:pic>
        <p:nvPicPr>
          <p:cNvPr id="14341" name="Picture 5" descr="D:\Сайт_ППФ\Св_Миколай_11-ППФ\Початок\PC1949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4149080"/>
            <a:ext cx="1676894" cy="2471468"/>
          </a:xfrm>
          <a:prstGeom prst="rect">
            <a:avLst/>
          </a:prstGeom>
          <a:noFill/>
        </p:spPr>
      </p:pic>
      <p:pic>
        <p:nvPicPr>
          <p:cNvPr id="14342" name="Picture 6" descr="D:\Сайт_ППФ\Св_Миколай_11-ППФ\Початок\PC1949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4149080"/>
            <a:ext cx="1836203" cy="244827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7" name="Picture 7" descr="D:\Сайт_ППФ\Шевченко\IMG_9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196752"/>
            <a:ext cx="2586651" cy="19399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Захід </a:t>
            </a:r>
            <a:r>
              <a:rPr lang="uk-UA" b="1" i="1" dirty="0" err="1" smtClean="0">
                <a:solidFill>
                  <a:srgbClr val="C00000"/>
                </a:solidFill>
              </a:rPr>
              <a:t>“живи</a:t>
            </a:r>
            <a:r>
              <a:rPr lang="uk-UA" b="1" i="1" dirty="0" smtClean="0">
                <a:solidFill>
                  <a:srgbClr val="C00000"/>
                </a:solidFill>
              </a:rPr>
              <a:t>, </a:t>
            </a:r>
            <a:r>
              <a:rPr lang="uk-UA" b="1" i="1" dirty="0" err="1" smtClean="0">
                <a:solidFill>
                  <a:srgbClr val="C00000"/>
                </a:solidFill>
              </a:rPr>
              <a:t>кобзарю”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5362" name="Picture 2" descr="D:\Сайт_ППФ\Шевченко\IMG_966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96752"/>
            <a:ext cx="3747921" cy="28109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363" name="Picture 3" descr="D:\Сайт_ППФ\Шевченко\IMG_96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3068960"/>
            <a:ext cx="4650880" cy="348816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365" name="Picture 5" descr="D:\Сайт_ППФ\Шевченко\IMG_96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260648"/>
            <a:ext cx="2026532" cy="27020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66" name="Picture 6" descr="D:\Сайт_ППФ\Шевченко\IMG_973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4149080"/>
            <a:ext cx="3360373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196752"/>
          </a:xfrm>
        </p:spPr>
        <p:txBody>
          <a:bodyPr>
            <a:noAutofit/>
          </a:bodyPr>
          <a:lstStyle/>
          <a:p>
            <a:r>
              <a:rPr lang="uk-UA" sz="2000" b="1" i="1" dirty="0" smtClean="0">
                <a:solidFill>
                  <a:srgbClr val="C00000"/>
                </a:solidFill>
              </a:rPr>
              <a:t>Деканат факультету : декан професор </a:t>
            </a:r>
            <a:r>
              <a:rPr lang="uk-UA" sz="2000" b="1" i="1" dirty="0" err="1" smtClean="0">
                <a:solidFill>
                  <a:srgbClr val="C00000"/>
                </a:solidFill>
              </a:rPr>
              <a:t>рацул</a:t>
            </a:r>
            <a:r>
              <a:rPr lang="uk-UA" sz="2000" b="1" i="1" dirty="0" smtClean="0">
                <a:solidFill>
                  <a:srgbClr val="C00000"/>
                </a:solidFill>
              </a:rPr>
              <a:t> А.Б.</a:t>
            </a:r>
            <a:br>
              <a:rPr lang="uk-UA" sz="2000" b="1" i="1" dirty="0" smtClean="0">
                <a:solidFill>
                  <a:srgbClr val="C00000"/>
                </a:solidFill>
              </a:rPr>
            </a:br>
            <a:r>
              <a:rPr lang="uk-UA" sz="2000" b="1" i="1" dirty="0" smtClean="0">
                <a:solidFill>
                  <a:srgbClr val="C00000"/>
                </a:solidFill>
              </a:rPr>
              <a:t> Заступники : доценти </a:t>
            </a:r>
            <a:r>
              <a:rPr lang="uk-UA" sz="2000" b="1" i="1" dirty="0" err="1" smtClean="0">
                <a:solidFill>
                  <a:srgbClr val="C00000"/>
                </a:solidFill>
              </a:rPr>
              <a:t>Семез</a:t>
            </a:r>
            <a:r>
              <a:rPr lang="uk-UA" sz="2000" b="1" i="1" dirty="0" smtClean="0">
                <a:solidFill>
                  <a:srgbClr val="C00000"/>
                </a:solidFill>
              </a:rPr>
              <a:t> А.А., Довга Т.Я., </a:t>
            </a:r>
            <a:br>
              <a:rPr lang="uk-UA" sz="2000" b="1" i="1" dirty="0" smtClean="0">
                <a:solidFill>
                  <a:srgbClr val="C00000"/>
                </a:solidFill>
              </a:rPr>
            </a:br>
            <a:r>
              <a:rPr lang="uk-UA" sz="2000" b="1" i="1" dirty="0" smtClean="0">
                <a:solidFill>
                  <a:srgbClr val="C00000"/>
                </a:solidFill>
              </a:rPr>
              <a:t>ст. викладач Шарапова Т.А.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pic>
        <p:nvPicPr>
          <p:cNvPr id="18434" name="Picture 2" descr="F:\Фак50років\P11400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842" t="1076" r="21093"/>
          <a:stretch>
            <a:fillRect/>
          </a:stretch>
        </p:blipFill>
        <p:spPr bwMode="auto">
          <a:xfrm>
            <a:off x="323528" y="1124744"/>
            <a:ext cx="3995936" cy="3897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D:\FOTO\Кафедра фото 2010\IMG_8745 -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4317061"/>
            <a:ext cx="3054132" cy="25409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 descr="D:\FOTO\1_Вересня_2012\P83160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124744"/>
            <a:ext cx="2736304" cy="3310260"/>
          </a:xfrm>
          <a:prstGeom prst="rect">
            <a:avLst/>
          </a:prstGeom>
          <a:noFill/>
        </p:spPr>
      </p:pic>
      <p:pic>
        <p:nvPicPr>
          <p:cNvPr id="4" name="Picture 2" descr="D:\FOTO\Кафедра фото 2010\IMG_8712 - коп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3645024"/>
            <a:ext cx="2874239" cy="2599586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6203032" cy="836712"/>
          </a:xfrm>
        </p:spPr>
        <p:txBody>
          <a:bodyPr>
            <a:normAutofit fontScale="90000"/>
          </a:bodyPr>
          <a:lstStyle/>
          <a:p>
            <a:r>
              <a:rPr lang="uk-UA" sz="2800" b="1" i="1" dirty="0" smtClean="0">
                <a:solidFill>
                  <a:srgbClr val="C00000"/>
                </a:solidFill>
              </a:rPr>
              <a:t>І, ІІ Факультетські кінофестивалі</a:t>
            </a:r>
            <a:r>
              <a:rPr lang="en-US" sz="2800" b="1" i="1" dirty="0" smtClean="0">
                <a:solidFill>
                  <a:srgbClr val="C00000"/>
                </a:solidFill>
              </a:rPr>
              <a:t> </a:t>
            </a:r>
            <a:r>
              <a:rPr lang="uk-UA" sz="2800" b="1" i="1" dirty="0" smtClean="0">
                <a:solidFill>
                  <a:srgbClr val="C00000"/>
                </a:solidFill>
              </a:rPr>
              <a:t>з технології навчання математики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PC030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908720"/>
            <a:ext cx="2915816" cy="2186862"/>
          </a:xfrm>
        </p:spPr>
      </p:pic>
      <p:pic>
        <p:nvPicPr>
          <p:cNvPr id="5" name="Рисунок 4" descr="PC030088.JPG"/>
          <p:cNvPicPr>
            <a:picLocks noChangeAspect="1"/>
          </p:cNvPicPr>
          <p:nvPr/>
        </p:nvPicPr>
        <p:blipFill>
          <a:blip r:embed="rId3" cstate="print"/>
          <a:srcRect l="10311" t="5499" r="9265" b="9265"/>
          <a:stretch>
            <a:fillRect/>
          </a:stretch>
        </p:blipFill>
        <p:spPr>
          <a:xfrm>
            <a:off x="3059832" y="836712"/>
            <a:ext cx="1728192" cy="1373691"/>
          </a:xfrm>
          <a:prstGeom prst="rect">
            <a:avLst/>
          </a:prstGeom>
        </p:spPr>
      </p:pic>
      <p:pic>
        <p:nvPicPr>
          <p:cNvPr id="8" name="Рисунок 7" descr="PC0300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836712"/>
            <a:ext cx="2411760" cy="1808820"/>
          </a:xfrm>
          <a:prstGeom prst="rect">
            <a:avLst/>
          </a:prstGeom>
        </p:spPr>
      </p:pic>
      <p:pic>
        <p:nvPicPr>
          <p:cNvPr id="9" name="Рисунок 8" descr="PC0300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9744" y="188640"/>
            <a:ext cx="2304256" cy="1728192"/>
          </a:xfrm>
          <a:prstGeom prst="rect">
            <a:avLst/>
          </a:prstGeom>
        </p:spPr>
      </p:pic>
      <p:pic>
        <p:nvPicPr>
          <p:cNvPr id="10" name="Рисунок 9" descr="PC030074.JPG"/>
          <p:cNvPicPr>
            <a:picLocks noChangeAspect="1"/>
          </p:cNvPicPr>
          <p:nvPr/>
        </p:nvPicPr>
        <p:blipFill>
          <a:blip r:embed="rId6" cstate="print"/>
          <a:srcRect l="8227" t="22624" r="36240" b="1275"/>
          <a:stretch>
            <a:fillRect/>
          </a:stretch>
        </p:blipFill>
        <p:spPr>
          <a:xfrm>
            <a:off x="7308304" y="1412776"/>
            <a:ext cx="1611422" cy="1656184"/>
          </a:xfrm>
          <a:prstGeom prst="rect">
            <a:avLst/>
          </a:prstGeom>
        </p:spPr>
      </p:pic>
      <p:pic>
        <p:nvPicPr>
          <p:cNvPr id="11" name="Рисунок 10" descr="P504570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3140968"/>
            <a:ext cx="2592288" cy="1944216"/>
          </a:xfrm>
          <a:prstGeom prst="rect">
            <a:avLst/>
          </a:prstGeom>
        </p:spPr>
      </p:pic>
      <p:pic>
        <p:nvPicPr>
          <p:cNvPr id="12" name="Рисунок 11" descr="P504570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03848" y="2708920"/>
            <a:ext cx="3203848" cy="2402886"/>
          </a:xfrm>
          <a:prstGeom prst="rect">
            <a:avLst/>
          </a:prstGeom>
        </p:spPr>
      </p:pic>
      <p:pic>
        <p:nvPicPr>
          <p:cNvPr id="6" name="Рисунок 5" descr="PC03002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059832" y="1844824"/>
            <a:ext cx="1763688" cy="1322766"/>
          </a:xfrm>
          <a:prstGeom prst="rect">
            <a:avLst/>
          </a:prstGeom>
        </p:spPr>
      </p:pic>
      <p:pic>
        <p:nvPicPr>
          <p:cNvPr id="13" name="Рисунок 12" descr="P5045724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516216" y="3060340"/>
            <a:ext cx="2627784" cy="1970838"/>
          </a:xfrm>
          <a:prstGeom prst="rect">
            <a:avLst/>
          </a:prstGeom>
        </p:spPr>
      </p:pic>
      <p:pic>
        <p:nvPicPr>
          <p:cNvPr id="14" name="Рисунок 13" descr="P5045727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1560" y="4869160"/>
            <a:ext cx="2651787" cy="1988840"/>
          </a:xfrm>
          <a:prstGeom prst="rect">
            <a:avLst/>
          </a:prstGeom>
        </p:spPr>
      </p:pic>
      <p:pic>
        <p:nvPicPr>
          <p:cNvPr id="15" name="Рисунок 14" descr="P5045728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563888" y="4941168"/>
            <a:ext cx="2555776" cy="1916832"/>
          </a:xfrm>
          <a:prstGeom prst="rect">
            <a:avLst/>
          </a:prstGeom>
        </p:spPr>
      </p:pic>
      <p:pic>
        <p:nvPicPr>
          <p:cNvPr id="16" name="Рисунок 15" descr="P5045697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444208" y="5013176"/>
            <a:ext cx="2459765" cy="1844824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Захід </a:t>
            </a:r>
            <a:r>
              <a:rPr lang="uk-UA" b="1" i="1" dirty="0" err="1" smtClean="0">
                <a:solidFill>
                  <a:srgbClr val="C00000"/>
                </a:solidFill>
              </a:rPr>
              <a:t>“За</a:t>
            </a:r>
            <a:r>
              <a:rPr lang="uk-UA" b="1" i="1" dirty="0" smtClean="0">
                <a:solidFill>
                  <a:srgbClr val="C00000"/>
                </a:solidFill>
              </a:rPr>
              <a:t> здоровий спосіб </a:t>
            </a:r>
            <a:r>
              <a:rPr lang="uk-UA" b="1" i="1" dirty="0" err="1" smtClean="0">
                <a:solidFill>
                  <a:srgbClr val="C00000"/>
                </a:solidFill>
              </a:rPr>
              <a:t>життя”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P322527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196752"/>
            <a:ext cx="4453276" cy="3339957"/>
          </a:xfrm>
        </p:spPr>
      </p:pic>
      <p:pic>
        <p:nvPicPr>
          <p:cNvPr id="6" name="Рисунок 5" descr="P32252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124744"/>
            <a:ext cx="3995936" cy="2996952"/>
          </a:xfrm>
          <a:prstGeom prst="rect">
            <a:avLst/>
          </a:prstGeom>
        </p:spPr>
      </p:pic>
      <p:pic>
        <p:nvPicPr>
          <p:cNvPr id="7" name="Рисунок 6" descr="P402528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4293096"/>
            <a:ext cx="3059832" cy="2294874"/>
          </a:xfrm>
          <a:prstGeom prst="rect">
            <a:avLst/>
          </a:prstGeom>
        </p:spPr>
      </p:pic>
      <p:pic>
        <p:nvPicPr>
          <p:cNvPr id="8" name="Рисунок 7" descr="P402528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3645024"/>
            <a:ext cx="4032448" cy="3024336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</a:rPr>
              <a:t>Студентська  практична конференція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P402527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268760"/>
            <a:ext cx="2499783" cy="1874837"/>
          </a:xfrm>
        </p:spPr>
      </p:pic>
      <p:pic>
        <p:nvPicPr>
          <p:cNvPr id="5" name="Рисунок 4" descr="P40252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2996952"/>
            <a:ext cx="4860032" cy="3645024"/>
          </a:xfrm>
          <a:prstGeom prst="rect">
            <a:avLst/>
          </a:prstGeom>
        </p:spPr>
      </p:pic>
      <p:pic>
        <p:nvPicPr>
          <p:cNvPr id="6" name="Рисунок 5" descr="P402528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429000"/>
            <a:ext cx="3731907" cy="2798930"/>
          </a:xfrm>
          <a:prstGeom prst="rect">
            <a:avLst/>
          </a:prstGeom>
        </p:spPr>
      </p:pic>
      <p:pic>
        <p:nvPicPr>
          <p:cNvPr id="7" name="Рисунок 6" descr="P402528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03848" y="1052736"/>
            <a:ext cx="2496277" cy="1872208"/>
          </a:xfrm>
          <a:prstGeom prst="rect">
            <a:avLst/>
          </a:prstGeom>
        </p:spPr>
      </p:pic>
      <p:pic>
        <p:nvPicPr>
          <p:cNvPr id="8" name="Рисунок 7" descr="P402530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12160" y="872716"/>
            <a:ext cx="2664296" cy="1998222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92088"/>
          </a:xfrm>
        </p:spPr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Захід </a:t>
            </a:r>
            <a:r>
              <a:rPr lang="uk-UA" b="1" i="1" dirty="0" err="1" smtClean="0">
                <a:solidFill>
                  <a:srgbClr val="C00000"/>
                </a:solidFill>
              </a:rPr>
              <a:t>“молодь</a:t>
            </a:r>
            <a:r>
              <a:rPr lang="uk-UA" b="1" i="1" dirty="0" smtClean="0">
                <a:solidFill>
                  <a:srgbClr val="C00000"/>
                </a:solidFill>
              </a:rPr>
              <a:t> і </a:t>
            </a:r>
            <a:r>
              <a:rPr lang="uk-UA" b="1" i="1" dirty="0" err="1" smtClean="0">
                <a:solidFill>
                  <a:srgbClr val="C00000"/>
                </a:solidFill>
              </a:rPr>
              <a:t>поезія”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Група 29 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940152" y="332656"/>
            <a:ext cx="2946272" cy="1898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Група 29 0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980728"/>
            <a:ext cx="5220072" cy="3542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Група 29 0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2348881"/>
            <a:ext cx="3116676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Група 291 00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1600" y="4581128"/>
            <a:ext cx="3532876" cy="2276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Група 29 01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76056" y="4509120"/>
            <a:ext cx="3154646" cy="2348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864096"/>
          </a:xfrm>
        </p:spPr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День святого </a:t>
            </a:r>
            <a:r>
              <a:rPr lang="uk-UA" b="1" i="1" dirty="0" err="1" smtClean="0">
                <a:solidFill>
                  <a:srgbClr val="C00000"/>
                </a:solidFill>
              </a:rPr>
              <a:t>валентина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DSC_38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76256" y="332656"/>
            <a:ext cx="2088232" cy="3153230"/>
          </a:xfrm>
        </p:spPr>
      </p:pic>
      <p:pic>
        <p:nvPicPr>
          <p:cNvPr id="5" name="Рисунок 4" descr="DSC_41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1628800"/>
            <a:ext cx="2647353" cy="1800200"/>
          </a:xfrm>
          <a:prstGeom prst="rect">
            <a:avLst/>
          </a:prstGeom>
        </p:spPr>
      </p:pic>
      <p:pic>
        <p:nvPicPr>
          <p:cNvPr id="6" name="Рисунок 5" descr="IMG_908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3933056"/>
            <a:ext cx="3648405" cy="2736304"/>
          </a:xfrm>
          <a:prstGeom prst="rect">
            <a:avLst/>
          </a:prstGeom>
        </p:spPr>
      </p:pic>
      <p:pic>
        <p:nvPicPr>
          <p:cNvPr id="7" name="Рисунок 6" descr="IMG_93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3645024"/>
            <a:ext cx="3995936" cy="2996952"/>
          </a:xfrm>
          <a:prstGeom prst="rect">
            <a:avLst/>
          </a:prstGeom>
        </p:spPr>
      </p:pic>
      <p:pic>
        <p:nvPicPr>
          <p:cNvPr id="8" name="Рисунок 7" descr="IMG_930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5536" y="1124744"/>
            <a:ext cx="3635896" cy="2726922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Відпочинок на природі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2" name="Содержимое 11" descr="Шарапова 00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19" y="1340768"/>
            <a:ext cx="4287011" cy="3215258"/>
          </a:xfrm>
        </p:spPr>
      </p:pic>
      <p:pic>
        <p:nvPicPr>
          <p:cNvPr id="16" name="Содержимое 15" descr="22 апреля студенты 2008 08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00600" y="1268760"/>
            <a:ext cx="4343400" cy="3257550"/>
          </a:xfrm>
        </p:spPr>
      </p:pic>
      <p:pic>
        <p:nvPicPr>
          <p:cNvPr id="5" name="Рисунок 4" descr="22 апреля студенты 2008 0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2" y="3861048"/>
            <a:ext cx="3672408" cy="2754306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88640"/>
            <a:ext cx="5926432" cy="504056"/>
          </a:xfrm>
        </p:spPr>
        <p:txBody>
          <a:bodyPr>
            <a:noAutofit/>
          </a:bodyPr>
          <a:lstStyle/>
          <a:p>
            <a:r>
              <a:rPr lang="uk-UA" sz="2800" b="1" i="1" dirty="0" smtClean="0">
                <a:solidFill>
                  <a:srgbClr val="C00000"/>
                </a:solidFill>
              </a:rPr>
              <a:t>Спортивні змагання і перемоги 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pic>
        <p:nvPicPr>
          <p:cNvPr id="8" name="Содержимое 7" descr="Шарапова 01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444208" y="188640"/>
            <a:ext cx="2496277" cy="1872208"/>
          </a:xfrm>
        </p:spPr>
      </p:pic>
      <p:pic>
        <p:nvPicPr>
          <p:cNvPr id="7" name="Рисунок 6" descr="Шарапова 0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836712"/>
            <a:ext cx="3059832" cy="2294874"/>
          </a:xfrm>
          <a:prstGeom prst="rect">
            <a:avLst/>
          </a:prstGeom>
        </p:spPr>
      </p:pic>
      <p:pic>
        <p:nvPicPr>
          <p:cNvPr id="10" name="Содержимое 14" descr="Шарапова 0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4221088"/>
            <a:ext cx="3286753" cy="2465065"/>
          </a:xfrm>
          <a:prstGeom prst="rect">
            <a:avLst/>
          </a:prstGeom>
        </p:spPr>
      </p:pic>
      <p:pic>
        <p:nvPicPr>
          <p:cNvPr id="12" name="Содержимое 8" descr="Шарапова 03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91880" y="1484784"/>
            <a:ext cx="3816424" cy="2862318"/>
          </a:xfrm>
          <a:prstGeom prst="rect">
            <a:avLst/>
          </a:prstGeom>
        </p:spPr>
      </p:pic>
      <p:pic>
        <p:nvPicPr>
          <p:cNvPr id="11" name="Содержимое 10" descr="Шарапова 034.jpg"/>
          <p:cNvPicPr>
            <a:picLocks noGrp="1" noChangeAspect="1"/>
          </p:cNvPicPr>
          <p:nvPr>
            <p:ph sz="half" idx="2"/>
          </p:nvPr>
        </p:nvPicPr>
        <p:blipFill>
          <a:blip r:embed="rId6" cstate="print"/>
          <a:stretch>
            <a:fillRect/>
          </a:stretch>
        </p:blipFill>
        <p:spPr>
          <a:xfrm>
            <a:off x="395536" y="2780928"/>
            <a:ext cx="3096344" cy="2322258"/>
          </a:xfrm>
        </p:spPr>
      </p:pic>
      <p:pic>
        <p:nvPicPr>
          <p:cNvPr id="9" name="Рисунок 8" descr="Шарапова 03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91680" y="4422068"/>
            <a:ext cx="3247909" cy="2435932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C00000"/>
                </a:solidFill>
              </a:rPr>
              <a:t>Козацькі розваги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pic>
        <p:nvPicPr>
          <p:cNvPr id="11266" name="Picture 2" descr="D:\Сайт_ППФ\Козацькі розваги_11\PC06485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2976331" cy="2232248"/>
          </a:xfrm>
          <a:prstGeom prst="rect">
            <a:avLst/>
          </a:prstGeom>
          <a:noFill/>
        </p:spPr>
      </p:pic>
      <p:pic>
        <p:nvPicPr>
          <p:cNvPr id="11267" name="Picture 3" descr="D:\Сайт_ППФ\Козацькі розваги_11\PC0648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501008"/>
            <a:ext cx="4128459" cy="3096344"/>
          </a:xfrm>
          <a:prstGeom prst="rect">
            <a:avLst/>
          </a:prstGeom>
          <a:noFill/>
        </p:spPr>
      </p:pic>
      <p:pic>
        <p:nvPicPr>
          <p:cNvPr id="11268" name="Picture 4" descr="D:\Сайт_ППФ\Козацькі розваги_11\Перш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8250" y="1600200"/>
            <a:ext cx="3543300" cy="47244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Виховна робота у гуртожитку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PB26370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44008" y="1124744"/>
            <a:ext cx="4191000" cy="3143250"/>
          </a:xfrm>
        </p:spPr>
      </p:pic>
      <p:pic>
        <p:nvPicPr>
          <p:cNvPr id="6" name="Содержимое 5" descr="PB26370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95536" y="1196752"/>
            <a:ext cx="4032448" cy="3024336"/>
          </a:xfrm>
        </p:spPr>
      </p:pic>
      <p:pic>
        <p:nvPicPr>
          <p:cNvPr id="8" name="Рисунок 7" descr="PB2637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87824" y="4293096"/>
            <a:ext cx="3131840" cy="2348880"/>
          </a:xfrm>
          <a:prstGeom prst="rect">
            <a:avLst/>
          </a:prstGeom>
        </p:spPr>
      </p:pic>
      <p:pic>
        <p:nvPicPr>
          <p:cNvPr id="9" name="Рисунок 8" descr="PB26369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4581128"/>
            <a:ext cx="2592288" cy="1944216"/>
          </a:xfrm>
          <a:prstGeom prst="rect">
            <a:avLst/>
          </a:prstGeom>
        </p:spPr>
      </p:pic>
      <p:pic>
        <p:nvPicPr>
          <p:cNvPr id="10" name="Рисунок 9" descr="PB26370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00192" y="4509120"/>
            <a:ext cx="2627784" cy="1970838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908720"/>
          </a:xfrm>
        </p:spPr>
        <p:txBody>
          <a:bodyPr>
            <a:normAutofit fontScale="90000"/>
          </a:bodyPr>
          <a:lstStyle/>
          <a:p>
            <a:r>
              <a:rPr lang="uk-UA" sz="2800" b="1" i="1" dirty="0" smtClean="0">
                <a:solidFill>
                  <a:srgbClr val="C00000"/>
                </a:solidFill>
              </a:rPr>
              <a:t>Робота у гуртожитку зі студентами :</a:t>
            </a:r>
            <a:br>
              <a:rPr lang="uk-UA" sz="2800" b="1" i="1" dirty="0" smtClean="0">
                <a:solidFill>
                  <a:srgbClr val="C00000"/>
                </a:solidFill>
              </a:rPr>
            </a:br>
            <a:r>
              <a:rPr lang="uk-UA" sz="2800" b="1" i="1" dirty="0" smtClean="0">
                <a:solidFill>
                  <a:srgbClr val="C00000"/>
                </a:solidFill>
              </a:rPr>
              <a:t> математичний аукціон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P410548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5013177"/>
            <a:ext cx="2459765" cy="18448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Содержимое 3" descr="P41054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3" y="260649"/>
            <a:ext cx="2688298" cy="2016224"/>
          </a:xfrm>
          <a:prstGeom prst="rect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P4105479.JPG"/>
          <p:cNvPicPr>
            <a:picLocks noChangeAspect="1"/>
          </p:cNvPicPr>
          <p:nvPr/>
        </p:nvPicPr>
        <p:blipFill>
          <a:blip r:embed="rId4" cstate="print"/>
          <a:srcRect r="17451" b="2237"/>
          <a:stretch>
            <a:fillRect/>
          </a:stretch>
        </p:blipFill>
        <p:spPr>
          <a:xfrm>
            <a:off x="395536" y="1190850"/>
            <a:ext cx="3168351" cy="2814216"/>
          </a:xfrm>
          <a:prstGeom prst="rect">
            <a:avLst/>
          </a:prstGeom>
          <a:ln>
            <a:solidFill>
              <a:srgbClr val="0000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P410546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3928" y="1183811"/>
            <a:ext cx="1996968" cy="1497726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P410546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544" y="4077072"/>
            <a:ext cx="3312369" cy="2484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P410547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68144" y="2420888"/>
            <a:ext cx="3179846" cy="2384885"/>
          </a:xfrm>
          <a:prstGeom prst="rect">
            <a:avLst/>
          </a:prstGeom>
          <a:ln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P410545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851920" y="4779151"/>
            <a:ext cx="2448271" cy="1836203"/>
          </a:xfrm>
          <a:prstGeom prst="rect">
            <a:avLst/>
          </a:prstGeom>
          <a:ln w="28575">
            <a:solidFill>
              <a:schemeClr val="accent3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P4105469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635896" y="2924944"/>
            <a:ext cx="2099726" cy="15747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Вчена рада факультету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На вченій раді факультету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30892" y="1554163"/>
            <a:ext cx="6034616" cy="45259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i="1" dirty="0" smtClean="0">
                <a:solidFill>
                  <a:srgbClr val="C00000"/>
                </a:solidFill>
              </a:rPr>
              <a:t>Запрошуємо до навчання на факультеті педагогіки та психології!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22530" name="Picture 2" descr="F:\ПамятнВиннич1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122" y="1554163"/>
            <a:ext cx="8046155" cy="452596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Професори факультету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176901"/>
            <a:ext cx="1836552" cy="5060411"/>
          </a:xfrm>
          <a:prstGeom prst="rect">
            <a:avLst/>
          </a:prstGeom>
        </p:spPr>
      </p:pic>
      <p:pic>
        <p:nvPicPr>
          <p:cNvPr id="5" name="Рисунок 4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45522" y="1412777"/>
            <a:ext cx="1838445" cy="5040560"/>
          </a:xfrm>
          <a:prstGeom prst="rect">
            <a:avLst/>
          </a:prstGeom>
        </p:spPr>
      </p:pic>
      <p:pic>
        <p:nvPicPr>
          <p:cNvPr id="6" name="Рисунок 5" descr="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1556792"/>
            <a:ext cx="1849977" cy="5066362"/>
          </a:xfrm>
          <a:prstGeom prst="rect">
            <a:avLst/>
          </a:prstGeom>
        </p:spPr>
      </p:pic>
      <p:pic>
        <p:nvPicPr>
          <p:cNvPr id="7" name="Рисунок 6" descr="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48264" y="1764838"/>
            <a:ext cx="1872208" cy="5093162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</a:rPr>
              <a:t>Професори факультету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196752"/>
            <a:ext cx="1655993" cy="4525962"/>
          </a:xfrm>
        </p:spPr>
      </p:pic>
      <p:pic>
        <p:nvPicPr>
          <p:cNvPr id="5" name="Рисунок 4" descr="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9712" y="1340768"/>
            <a:ext cx="1686812" cy="4609696"/>
          </a:xfrm>
          <a:prstGeom prst="rect">
            <a:avLst/>
          </a:prstGeom>
        </p:spPr>
      </p:pic>
      <p:pic>
        <p:nvPicPr>
          <p:cNvPr id="6" name="Рисунок 5" descr="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1556792"/>
            <a:ext cx="1728192" cy="4729271"/>
          </a:xfrm>
          <a:prstGeom prst="rect">
            <a:avLst/>
          </a:prstGeom>
        </p:spPr>
      </p:pic>
      <p:pic>
        <p:nvPicPr>
          <p:cNvPr id="7" name="Рисунок 6" descr="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8104" y="1772816"/>
            <a:ext cx="1753849" cy="4811955"/>
          </a:xfrm>
          <a:prstGeom prst="rect">
            <a:avLst/>
          </a:prstGeom>
        </p:spPr>
      </p:pic>
      <p:pic>
        <p:nvPicPr>
          <p:cNvPr id="8" name="Рисунок 7" descr="1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80312" y="2022120"/>
            <a:ext cx="1694889" cy="4647240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</a:rPr>
              <a:t>Кафедра педагогіки дошкільної та початкової освіти  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кафедр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-136" b="21952"/>
          <a:stretch>
            <a:fillRect/>
          </a:stretch>
        </p:blipFill>
        <p:spPr>
          <a:xfrm>
            <a:off x="323528" y="2348880"/>
            <a:ext cx="6840760" cy="3998868"/>
          </a:xfrm>
        </p:spPr>
      </p:pic>
      <p:pic>
        <p:nvPicPr>
          <p:cNvPr id="4" name="Picture 3" descr="D:\FOTO\кафедра\P1140030.JPG"/>
          <p:cNvPicPr>
            <a:picLocks noChangeAspect="1" noChangeArrowheads="1"/>
          </p:cNvPicPr>
          <p:nvPr/>
        </p:nvPicPr>
        <p:blipFill>
          <a:blip r:embed="rId3" cstate="print"/>
          <a:srcRect l="32575" t="4296" r="19886" b="18716"/>
          <a:stretch>
            <a:fillRect/>
          </a:stretch>
        </p:blipFill>
        <p:spPr bwMode="auto">
          <a:xfrm>
            <a:off x="6948264" y="908720"/>
            <a:ext cx="2015716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763</TotalTime>
  <Words>284</Words>
  <Application>Microsoft Office PowerPoint</Application>
  <PresentationFormat>Экран (4:3)</PresentationFormat>
  <Paragraphs>64</Paragraphs>
  <Slides>60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1" baseType="lpstr">
      <vt:lpstr>Трек</vt:lpstr>
      <vt:lpstr>Факультет педагогіки та психології</vt:lpstr>
      <vt:lpstr>Навчальний корпус</vt:lpstr>
      <vt:lpstr>Колектив викладачів та співробітників факультету </vt:lpstr>
      <vt:lpstr>Колектив викладачів та студентів факультету </vt:lpstr>
      <vt:lpstr>Деканат факультету : декан професор рацул А.Б.  Заступники : доценти Семез А.А., Довга Т.Я.,  ст. викладач Шарапова Т.А.</vt:lpstr>
      <vt:lpstr>Вчена рада факультету</vt:lpstr>
      <vt:lpstr>Професори факультету</vt:lpstr>
      <vt:lpstr>Професори факультету</vt:lpstr>
      <vt:lpstr>Кафедра педагогіки дошкільної та початкової освіти  </vt:lpstr>
      <vt:lpstr>Кафедра практичної психології</vt:lpstr>
      <vt:lpstr>Кафедра методик дошкільної та початкової освіти</vt:lpstr>
      <vt:lpstr>Лекцію читає професор Дьяконов Г.В.</vt:lpstr>
      <vt:lpstr>Процес навчання</vt:lpstr>
      <vt:lpstr>Проведення ділових ігор</vt:lpstr>
      <vt:lpstr>Мультимедійні презентації</vt:lpstr>
      <vt:lpstr>Лекцію з методики української мови читає доцент горська о.о.</vt:lpstr>
      <vt:lpstr>Навчальний процес</vt:lpstr>
      <vt:lpstr>Захист навчальних проектів</vt:lpstr>
      <vt:lpstr>У навчальних аудиторіях</vt:lpstr>
      <vt:lpstr>Навчання в університеті</vt:lpstr>
      <vt:lpstr>Захист навчально-творчих завдань</vt:lpstr>
      <vt:lpstr>настановча конференція з педагогічної практики</vt:lpstr>
      <vt:lpstr>Індивідуальні консультації з професором радул О.С.</vt:lpstr>
      <vt:lpstr>Розв’язування логічних завдань</vt:lpstr>
      <vt:lpstr>Конкурс професійної майстерності</vt:lpstr>
      <vt:lpstr>Групова робота студентів під керівництвом професора Омельяненко С.В.</vt:lpstr>
      <vt:lpstr>Обласна науков0-практична конференція  з педагогіки</vt:lpstr>
      <vt:lpstr>Проведення Науково-практичних конференцій з психології</vt:lpstr>
      <vt:lpstr>Психологічний клуб</vt:lpstr>
      <vt:lpstr>На врученні студентських квитків 2012</vt:lpstr>
      <vt:lpstr>Студентська виставка</vt:lpstr>
      <vt:lpstr>Ляльковий театр</vt:lpstr>
      <vt:lpstr>В музеї В.о.сухомлинського</vt:lpstr>
      <vt:lpstr>Зустріч з амонашвілі Ш.о.</vt:lpstr>
      <vt:lpstr>Акція “подаруй квітку”</vt:lpstr>
      <vt:lpstr>Знайомство з методикою М.Монтессорі</vt:lpstr>
      <vt:lpstr>У бібліотеці ім. Д.І.Чижевського</vt:lpstr>
      <vt:lpstr>У бібліотеці ім. А.П.гайдара</vt:lpstr>
      <vt:lpstr>Захід до дня працівників освіти</vt:lpstr>
      <vt:lpstr>Зустріч з письменниками Кіровоградщини</vt:lpstr>
      <vt:lpstr>Зустріч з художником Коломієць О.В.</vt:lpstr>
      <vt:lpstr>Зустріч  студентів з ветеранами телебачення</vt:lpstr>
      <vt:lpstr>Поїздка до умані  на наукову студентську конференцію з професором філером з.ю., доцентом фадєєвою т.о.</vt:lpstr>
      <vt:lpstr>Поїздка до заповідника Асканія-нова</vt:lpstr>
      <vt:lpstr>Поїздка до парку Софіївка</vt:lpstr>
      <vt:lpstr>Відвідування музею м.л.кропивницького</vt:lpstr>
      <vt:lpstr>Масові заходи</vt:lpstr>
      <vt:lpstr>Благодійна акція до дня святого Миколая</vt:lpstr>
      <vt:lpstr>Захід “живи, кобзарю”</vt:lpstr>
      <vt:lpstr>І, ІІ Факультетські кінофестивалі з технології навчання математики</vt:lpstr>
      <vt:lpstr>Захід “За здоровий спосіб життя”</vt:lpstr>
      <vt:lpstr>Студентська  практична конференція</vt:lpstr>
      <vt:lpstr>Захід “молодь і поезія”</vt:lpstr>
      <vt:lpstr>День святого валентина</vt:lpstr>
      <vt:lpstr>Відпочинок на природі</vt:lpstr>
      <vt:lpstr>Спортивні змагання і перемоги </vt:lpstr>
      <vt:lpstr>Козацькі розваги</vt:lpstr>
      <vt:lpstr>Виховна робота у гуртожитку</vt:lpstr>
      <vt:lpstr>Робота у гуртожитку зі студентами :  математичний аукціон</vt:lpstr>
      <vt:lpstr>Запрошуємо до навчання на факультеті педагогіки та психології!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Психолого-педагогічний факультет</dc:title>
  <dc:creator>Home</dc:creator>
  <cp:lastModifiedBy>Home</cp:lastModifiedBy>
  <cp:revision>88</cp:revision>
  <dcterms:created xsi:type="dcterms:W3CDTF">2011-04-15T21:41:21Z</dcterms:created>
  <dcterms:modified xsi:type="dcterms:W3CDTF">2012-09-04T06:47:23Z</dcterms:modified>
</cp:coreProperties>
</file>