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4"/>
  </p:notesMasterIdLst>
  <p:sldIdLst>
    <p:sldId id="256" r:id="rId2"/>
    <p:sldId id="262" r:id="rId3"/>
    <p:sldId id="263" r:id="rId4"/>
    <p:sldId id="265" r:id="rId5"/>
    <p:sldId id="264" r:id="rId6"/>
    <p:sldId id="257" r:id="rId7"/>
    <p:sldId id="259" r:id="rId8"/>
    <p:sldId id="260" r:id="rId9"/>
    <p:sldId id="258" r:id="rId10"/>
    <p:sldId id="261" r:id="rId11"/>
    <p:sldId id="266" r:id="rId12"/>
    <p:sldId id="267" r:id="rId13"/>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8" d="100"/>
          <a:sy n="88" d="100"/>
        </p:scale>
        <p:origin x="-132"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509578C-A858-4C93-B2EE-27E3C4784039}" type="datetimeFigureOut">
              <a:rPr lang="ru-RU" smtClean="0"/>
              <a:pPr/>
              <a:t>14.04.2013</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F329984-6BF4-4467-857A-58D128BD2B23}" type="slidenum">
              <a:rPr lang="ru-RU" smtClean="0"/>
              <a:pPr/>
              <a:t>‹#›</a:t>
            </a:fld>
            <a:endParaRPr lang="ru-RU"/>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0F329984-6BF4-4467-857A-58D128BD2B23}" type="slidenum">
              <a:rPr lang="ru-RU" smtClean="0"/>
              <a:pPr/>
              <a:t>7</a:t>
            </a:fld>
            <a:endParaRPr lang="ru-RU"/>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92C19FCB-0D2A-4D50-ADB5-4FD34E42207C}" type="datetimeFigureOut">
              <a:rPr lang="ru-RU" smtClean="0"/>
              <a:pPr/>
              <a:t>14.04.2013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494772A5-F486-4EA2-9CCB-1FBE7BE06245}"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92C19FCB-0D2A-4D50-ADB5-4FD34E42207C}" type="datetimeFigureOut">
              <a:rPr lang="ru-RU" smtClean="0"/>
              <a:pPr/>
              <a:t>14.04.2013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494772A5-F486-4EA2-9CCB-1FBE7BE06245}"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92C19FCB-0D2A-4D50-ADB5-4FD34E42207C}" type="datetimeFigureOut">
              <a:rPr lang="ru-RU" smtClean="0"/>
              <a:pPr/>
              <a:t>14.04.2013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494772A5-F486-4EA2-9CCB-1FBE7BE06245}"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92C19FCB-0D2A-4D50-ADB5-4FD34E42207C}" type="datetimeFigureOut">
              <a:rPr lang="ru-RU" smtClean="0"/>
              <a:pPr/>
              <a:t>14.04.2013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494772A5-F486-4EA2-9CCB-1FBE7BE06245}"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92C19FCB-0D2A-4D50-ADB5-4FD34E42207C}" type="datetimeFigureOut">
              <a:rPr lang="ru-RU" smtClean="0"/>
              <a:pPr/>
              <a:t>14.04.2013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494772A5-F486-4EA2-9CCB-1FBE7BE06245}"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92C19FCB-0D2A-4D50-ADB5-4FD34E42207C}" type="datetimeFigureOut">
              <a:rPr lang="ru-RU" smtClean="0"/>
              <a:pPr/>
              <a:t>14.04.2013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494772A5-F486-4EA2-9CCB-1FBE7BE06245}"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92C19FCB-0D2A-4D50-ADB5-4FD34E42207C}" type="datetimeFigureOut">
              <a:rPr lang="ru-RU" smtClean="0"/>
              <a:pPr/>
              <a:t>14.04.2013</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494772A5-F486-4EA2-9CCB-1FBE7BE06245}"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92C19FCB-0D2A-4D50-ADB5-4FD34E42207C}" type="datetimeFigureOut">
              <a:rPr lang="ru-RU" smtClean="0"/>
              <a:pPr/>
              <a:t>14.04.2013</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494772A5-F486-4EA2-9CCB-1FBE7BE06245}"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92C19FCB-0D2A-4D50-ADB5-4FD34E42207C}" type="datetimeFigureOut">
              <a:rPr lang="ru-RU" smtClean="0"/>
              <a:pPr/>
              <a:t>14.04.2013</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494772A5-F486-4EA2-9CCB-1FBE7BE06245}"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92C19FCB-0D2A-4D50-ADB5-4FD34E42207C}" type="datetimeFigureOut">
              <a:rPr lang="ru-RU" smtClean="0"/>
              <a:pPr/>
              <a:t>14.04.2013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494772A5-F486-4EA2-9CCB-1FBE7BE06245}"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92C19FCB-0D2A-4D50-ADB5-4FD34E42207C}" type="datetimeFigureOut">
              <a:rPr lang="ru-RU" smtClean="0"/>
              <a:pPr/>
              <a:t>14.04.2013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494772A5-F486-4EA2-9CCB-1FBE7BE06245}"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35000">
              <a:srgbClr val="8488C4">
                <a:alpha val="91000"/>
              </a:srgbClr>
            </a:gs>
            <a:gs pos="53000">
              <a:srgbClr val="D4DEFF"/>
            </a:gs>
            <a:gs pos="83000">
              <a:srgbClr val="D4DEFF"/>
            </a:gs>
            <a:gs pos="100000">
              <a:srgbClr val="96AB94"/>
            </a:gs>
          </a:gsLst>
          <a:path path="circle">
            <a:fillToRect l="100000" t="100000"/>
          </a:path>
          <a:tileRect r="-100000" b="-100000"/>
        </a:grad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2C19FCB-0D2A-4D50-ADB5-4FD34E42207C}" type="datetimeFigureOut">
              <a:rPr lang="ru-RU" smtClean="0"/>
              <a:pPr/>
              <a:t>14.04.2013</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94772A5-F486-4EA2-9CCB-1FBE7BE06245}"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 Id="rId5" Type="http://schemas.openxmlformats.org/officeDocument/2006/relationships/image" Target="../media/image4.jpeg"/><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image" Target="../media/image44.jpeg"/><Relationship Id="rId1" Type="http://schemas.openxmlformats.org/officeDocument/2006/relationships/slideLayout" Target="../slideLayouts/slideLayout2.xml"/><Relationship Id="rId5" Type="http://schemas.openxmlformats.org/officeDocument/2006/relationships/image" Target="../media/image47.jpeg"/><Relationship Id="rId4" Type="http://schemas.openxmlformats.org/officeDocument/2006/relationships/image" Target="../media/image46.jpeg"/></Relationships>
</file>

<file path=ppt/slides/_rels/slide11.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image" Target="../media/image49.jpeg"/><Relationship Id="rId1" Type="http://schemas.openxmlformats.org/officeDocument/2006/relationships/slideLayout" Target="../slideLayouts/slideLayout2.xml"/><Relationship Id="rId4" Type="http://schemas.openxmlformats.org/officeDocument/2006/relationships/image" Target="../media/image51.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2.xml"/><Relationship Id="rId6" Type="http://schemas.openxmlformats.org/officeDocument/2006/relationships/image" Target="../media/image9.jpeg"/><Relationship Id="rId5" Type="http://schemas.openxmlformats.org/officeDocument/2006/relationships/image" Target="../media/image8.jpeg"/><Relationship Id="rId4" Type="http://schemas.openxmlformats.org/officeDocument/2006/relationships/image" Target="../media/image7.jpeg"/></Relationships>
</file>

<file path=ppt/slides/_rels/slide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2.xml"/><Relationship Id="rId6" Type="http://schemas.openxmlformats.org/officeDocument/2006/relationships/image" Target="../media/image14.jpeg"/><Relationship Id="rId5" Type="http://schemas.openxmlformats.org/officeDocument/2006/relationships/image" Target="../media/image13.jpeg"/><Relationship Id="rId4" Type="http://schemas.openxmlformats.org/officeDocument/2006/relationships/image" Target="../media/image12.jpeg"/></Relationships>
</file>

<file path=ppt/slides/_rels/slide6.xml.rels><?xml version="1.0" encoding="UTF-8" standalone="yes"?>
<Relationships xmlns="http://schemas.openxmlformats.org/package/2006/relationships"><Relationship Id="rId8" Type="http://schemas.openxmlformats.org/officeDocument/2006/relationships/image" Target="../media/image21.jpeg"/><Relationship Id="rId3" Type="http://schemas.openxmlformats.org/officeDocument/2006/relationships/image" Target="../media/image16.jpeg"/><Relationship Id="rId7" Type="http://schemas.openxmlformats.org/officeDocument/2006/relationships/image" Target="../media/image20.jpeg"/><Relationship Id="rId2" Type="http://schemas.openxmlformats.org/officeDocument/2006/relationships/image" Target="../media/image15.jpeg"/><Relationship Id="rId1" Type="http://schemas.openxmlformats.org/officeDocument/2006/relationships/slideLayout" Target="../slideLayouts/slideLayout2.xml"/><Relationship Id="rId6" Type="http://schemas.openxmlformats.org/officeDocument/2006/relationships/image" Target="../media/image19.jpeg"/><Relationship Id="rId5" Type="http://schemas.openxmlformats.org/officeDocument/2006/relationships/image" Target="../media/image18.jpeg"/><Relationship Id="rId4" Type="http://schemas.openxmlformats.org/officeDocument/2006/relationships/image" Target="../media/image17.jpeg"/><Relationship Id="rId9" Type="http://schemas.openxmlformats.org/officeDocument/2006/relationships/image" Target="../media/image22.jpeg"/></Relationships>
</file>

<file path=ppt/slides/_rels/slide7.xml.rels><?xml version="1.0" encoding="UTF-8" standalone="yes"?>
<Relationships xmlns="http://schemas.openxmlformats.org/package/2006/relationships"><Relationship Id="rId8" Type="http://schemas.openxmlformats.org/officeDocument/2006/relationships/image" Target="../media/image28.jpeg"/><Relationship Id="rId3" Type="http://schemas.openxmlformats.org/officeDocument/2006/relationships/image" Target="../media/image23.jpeg"/><Relationship Id="rId7" Type="http://schemas.openxmlformats.org/officeDocument/2006/relationships/image" Target="../media/image27.jpe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26.jpeg"/><Relationship Id="rId5" Type="http://schemas.openxmlformats.org/officeDocument/2006/relationships/image" Target="../media/image25.jpeg"/><Relationship Id="rId10" Type="http://schemas.openxmlformats.org/officeDocument/2006/relationships/image" Target="../media/image30.jpeg"/><Relationship Id="rId4" Type="http://schemas.openxmlformats.org/officeDocument/2006/relationships/image" Target="../media/image24.jpeg"/><Relationship Id="rId9" Type="http://schemas.openxmlformats.org/officeDocument/2006/relationships/image" Target="../media/image29.jpeg"/></Relationships>
</file>

<file path=ppt/slides/_rels/slide8.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slideLayout" Target="../slideLayouts/slideLayout2.xml"/><Relationship Id="rId6" Type="http://schemas.openxmlformats.org/officeDocument/2006/relationships/image" Target="../media/image35.jpeg"/><Relationship Id="rId5" Type="http://schemas.openxmlformats.org/officeDocument/2006/relationships/image" Target="../media/image34.jpeg"/><Relationship Id="rId4" Type="http://schemas.openxmlformats.org/officeDocument/2006/relationships/image" Target="../media/image33.jpeg"/></Relationships>
</file>

<file path=ppt/slides/_rels/slide9.xml.rels><?xml version="1.0" encoding="UTF-8" standalone="yes"?>
<Relationships xmlns="http://schemas.openxmlformats.org/package/2006/relationships"><Relationship Id="rId8" Type="http://schemas.openxmlformats.org/officeDocument/2006/relationships/image" Target="../media/image42.jpeg"/><Relationship Id="rId3" Type="http://schemas.openxmlformats.org/officeDocument/2006/relationships/image" Target="../media/image37.jpeg"/><Relationship Id="rId7" Type="http://schemas.openxmlformats.org/officeDocument/2006/relationships/image" Target="../media/image41.jpeg"/><Relationship Id="rId2" Type="http://schemas.openxmlformats.org/officeDocument/2006/relationships/image" Target="../media/image36.jpeg"/><Relationship Id="rId1" Type="http://schemas.openxmlformats.org/officeDocument/2006/relationships/slideLayout" Target="../slideLayouts/slideLayout2.xml"/><Relationship Id="rId6" Type="http://schemas.openxmlformats.org/officeDocument/2006/relationships/image" Target="../media/image40.jpeg"/><Relationship Id="rId5" Type="http://schemas.openxmlformats.org/officeDocument/2006/relationships/image" Target="../media/image39.jpeg"/><Relationship Id="rId4" Type="http://schemas.openxmlformats.org/officeDocument/2006/relationships/image" Target="../media/image38.jpeg"/><Relationship Id="rId9" Type="http://schemas.openxmlformats.org/officeDocument/2006/relationships/image" Target="../media/image4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188641"/>
            <a:ext cx="7772400" cy="3672408"/>
          </a:xfrm>
        </p:spPr>
        <p:txBody>
          <a:bodyPr>
            <a:noAutofit/>
          </a:bodyPr>
          <a:lstStyle/>
          <a:p>
            <a:pPr algn="r"/>
            <a:r>
              <a:rPr lang="uk-UA" sz="8000" b="1" i="1" dirty="0" smtClean="0">
                <a:solidFill>
                  <a:schemeClr val="accent4">
                    <a:lumMod val="75000"/>
                  </a:schemeClr>
                </a:solidFill>
                <a:latin typeface="Gabriola" pitchFamily="82" charset="0"/>
              </a:rPr>
              <a:t>Кафедра педагогіки дошкільної та початкової освіти</a:t>
            </a:r>
            <a:endParaRPr lang="ru-RU" sz="8000" b="1" i="1" dirty="0">
              <a:solidFill>
                <a:schemeClr val="accent4">
                  <a:lumMod val="75000"/>
                </a:schemeClr>
              </a:solidFill>
              <a:latin typeface="Gabriola" pitchFamily="82" charset="0"/>
            </a:endParaRPr>
          </a:p>
        </p:txBody>
      </p:sp>
      <p:sp>
        <p:nvSpPr>
          <p:cNvPr id="3" name="Подзаголовок 2"/>
          <p:cNvSpPr>
            <a:spLocks noGrp="1"/>
          </p:cNvSpPr>
          <p:nvPr>
            <p:ph type="subTitle" idx="1"/>
          </p:nvPr>
        </p:nvSpPr>
        <p:spPr>
          <a:xfrm>
            <a:off x="3923928" y="5445224"/>
            <a:ext cx="2376264" cy="1268760"/>
          </a:xfrm>
        </p:spPr>
        <p:txBody>
          <a:bodyPr>
            <a:noAutofit/>
          </a:bodyPr>
          <a:lstStyle/>
          <a:p>
            <a:r>
              <a:rPr lang="uk-UA" sz="2400" b="1" i="1" dirty="0" smtClean="0">
                <a:solidFill>
                  <a:schemeClr val="accent6">
                    <a:lumMod val="20000"/>
                    <a:lumOff val="80000"/>
                  </a:schemeClr>
                </a:solidFill>
                <a:latin typeface="Gabriola" pitchFamily="82" charset="0"/>
              </a:rPr>
              <a:t>Підготувала – </a:t>
            </a:r>
          </a:p>
          <a:p>
            <a:r>
              <a:rPr lang="uk-UA" sz="2400" b="1" i="1" dirty="0" smtClean="0">
                <a:solidFill>
                  <a:schemeClr val="accent6">
                    <a:lumMod val="20000"/>
                    <a:lumOff val="80000"/>
                  </a:schemeClr>
                </a:solidFill>
                <a:latin typeface="Gabriola" pitchFamily="82" charset="0"/>
              </a:rPr>
              <a:t>старший викладач </a:t>
            </a:r>
          </a:p>
          <a:p>
            <a:r>
              <a:rPr lang="uk-UA" sz="2400" b="1" i="1" dirty="0" err="1" smtClean="0">
                <a:solidFill>
                  <a:schemeClr val="accent6">
                    <a:lumMod val="20000"/>
                    <a:lumOff val="80000"/>
                  </a:schemeClr>
                </a:solidFill>
                <a:latin typeface="Gabriola" pitchFamily="82" charset="0"/>
              </a:rPr>
              <a:t>Прибора</a:t>
            </a:r>
            <a:r>
              <a:rPr lang="uk-UA" sz="2400" b="1" i="1" dirty="0" smtClean="0">
                <a:solidFill>
                  <a:schemeClr val="accent6">
                    <a:lumMod val="20000"/>
                    <a:lumOff val="80000"/>
                  </a:schemeClr>
                </a:solidFill>
                <a:latin typeface="Gabriola" pitchFamily="82" charset="0"/>
              </a:rPr>
              <a:t> Т.О</a:t>
            </a:r>
            <a:r>
              <a:rPr lang="uk-UA" sz="2400" dirty="0" smtClean="0">
                <a:solidFill>
                  <a:schemeClr val="accent6">
                    <a:lumMod val="20000"/>
                    <a:lumOff val="80000"/>
                  </a:schemeClr>
                </a:solidFill>
                <a:latin typeface="Arno Pro Smbd" pitchFamily="18" charset="0"/>
              </a:rPr>
              <a:t>.</a:t>
            </a:r>
            <a:endParaRPr lang="ru-RU" sz="2400" dirty="0">
              <a:solidFill>
                <a:schemeClr val="accent6">
                  <a:lumMod val="20000"/>
                  <a:lumOff val="80000"/>
                </a:schemeClr>
              </a:solidFill>
              <a:latin typeface="Arno Pro Smbd" pitchFamily="18" charset="0"/>
            </a:endParaRPr>
          </a:p>
        </p:txBody>
      </p:sp>
      <p:pic>
        <p:nvPicPr>
          <p:cNvPr id="5" name="Рисунок 4" descr="P4175598.JPG"/>
          <p:cNvPicPr>
            <a:picLocks noChangeAspect="1"/>
          </p:cNvPicPr>
          <p:nvPr/>
        </p:nvPicPr>
        <p:blipFill>
          <a:blip r:embed="rId2" cstate="print"/>
          <a:srcRect r="23161" b="19652"/>
          <a:stretch>
            <a:fillRect/>
          </a:stretch>
        </p:blipFill>
        <p:spPr>
          <a:xfrm>
            <a:off x="6444208" y="4653136"/>
            <a:ext cx="2479067" cy="1944216"/>
          </a:xfrm>
          <a:prstGeom prst="rect">
            <a:avLst/>
          </a:prstGeom>
        </p:spPr>
      </p:pic>
      <p:pic>
        <p:nvPicPr>
          <p:cNvPr id="6" name="Рисунок 5" descr="P8316014.JPG"/>
          <p:cNvPicPr>
            <a:picLocks noChangeAspect="1"/>
          </p:cNvPicPr>
          <p:nvPr/>
        </p:nvPicPr>
        <p:blipFill>
          <a:blip r:embed="rId3" cstate="print"/>
          <a:stretch>
            <a:fillRect/>
          </a:stretch>
        </p:blipFill>
        <p:spPr>
          <a:xfrm>
            <a:off x="179512" y="1412776"/>
            <a:ext cx="2184243" cy="1638182"/>
          </a:xfrm>
          <a:prstGeom prst="rect">
            <a:avLst/>
          </a:prstGeom>
        </p:spPr>
      </p:pic>
      <p:pic>
        <p:nvPicPr>
          <p:cNvPr id="7" name="Рисунок 6" descr="P8316080.JPG"/>
          <p:cNvPicPr>
            <a:picLocks noChangeAspect="1"/>
          </p:cNvPicPr>
          <p:nvPr/>
        </p:nvPicPr>
        <p:blipFill>
          <a:blip r:embed="rId4" cstate="print"/>
          <a:stretch>
            <a:fillRect/>
          </a:stretch>
        </p:blipFill>
        <p:spPr>
          <a:xfrm>
            <a:off x="179511" y="3969059"/>
            <a:ext cx="3600401" cy="2700301"/>
          </a:xfrm>
          <a:prstGeom prst="rect">
            <a:avLst/>
          </a:prstGeom>
        </p:spPr>
      </p:pic>
      <p:pic>
        <p:nvPicPr>
          <p:cNvPr id="8" name="Рисунок 7" descr="P5045680.JPG"/>
          <p:cNvPicPr>
            <a:picLocks noChangeAspect="1"/>
          </p:cNvPicPr>
          <p:nvPr/>
        </p:nvPicPr>
        <p:blipFill>
          <a:blip r:embed="rId5" cstate="print"/>
          <a:stretch>
            <a:fillRect/>
          </a:stretch>
        </p:blipFill>
        <p:spPr>
          <a:xfrm>
            <a:off x="3995936" y="3717032"/>
            <a:ext cx="2232248" cy="1674186"/>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435280" cy="1143000"/>
          </a:xfrm>
        </p:spPr>
        <p:txBody>
          <a:bodyPr>
            <a:normAutofit fontScale="90000"/>
          </a:bodyPr>
          <a:lstStyle/>
          <a:p>
            <a:pPr algn="r"/>
            <a:r>
              <a:rPr lang="uk-UA" b="1" dirty="0" smtClean="0">
                <a:solidFill>
                  <a:schemeClr val="accent4">
                    <a:lumMod val="75000"/>
                  </a:schemeClr>
                </a:solidFill>
                <a:latin typeface="Gabriola" pitchFamily="82" charset="0"/>
              </a:rPr>
              <a:t>Підсумкова конференція за результатами педагогічної практики</a:t>
            </a:r>
            <a:endParaRPr lang="ru-RU" b="1" dirty="0">
              <a:solidFill>
                <a:schemeClr val="accent4">
                  <a:lumMod val="75000"/>
                </a:schemeClr>
              </a:solidFill>
              <a:latin typeface="Gabriola" pitchFamily="82" charset="0"/>
            </a:endParaRPr>
          </a:p>
        </p:txBody>
      </p:sp>
      <p:pic>
        <p:nvPicPr>
          <p:cNvPr id="4" name="Содержимое 3" descr="IMAG0098.jpg"/>
          <p:cNvPicPr>
            <a:picLocks noGrp="1" noChangeAspect="1"/>
          </p:cNvPicPr>
          <p:nvPr>
            <p:ph idx="1"/>
          </p:nvPr>
        </p:nvPicPr>
        <p:blipFill>
          <a:blip r:embed="rId2" cstate="print"/>
          <a:stretch>
            <a:fillRect/>
          </a:stretch>
        </p:blipFill>
        <p:spPr>
          <a:xfrm>
            <a:off x="467544" y="3429000"/>
            <a:ext cx="8229600" cy="3291840"/>
          </a:xfrm>
        </p:spPr>
      </p:pic>
      <p:pic>
        <p:nvPicPr>
          <p:cNvPr id="5" name="Рисунок 4" descr="IMAG0113.jpg"/>
          <p:cNvPicPr>
            <a:picLocks noChangeAspect="1"/>
          </p:cNvPicPr>
          <p:nvPr/>
        </p:nvPicPr>
        <p:blipFill>
          <a:blip r:embed="rId3" cstate="print"/>
          <a:stretch>
            <a:fillRect/>
          </a:stretch>
        </p:blipFill>
        <p:spPr>
          <a:xfrm>
            <a:off x="136396" y="476672"/>
            <a:ext cx="1681520" cy="2808312"/>
          </a:xfrm>
          <a:prstGeom prst="rect">
            <a:avLst/>
          </a:prstGeom>
        </p:spPr>
      </p:pic>
      <p:pic>
        <p:nvPicPr>
          <p:cNvPr id="7" name="Рисунок 6" descr="IMAG0130.jpg"/>
          <p:cNvPicPr>
            <a:picLocks noChangeAspect="1"/>
          </p:cNvPicPr>
          <p:nvPr/>
        </p:nvPicPr>
        <p:blipFill>
          <a:blip r:embed="rId4" cstate="print"/>
          <a:stretch>
            <a:fillRect/>
          </a:stretch>
        </p:blipFill>
        <p:spPr>
          <a:xfrm>
            <a:off x="5364088" y="1484784"/>
            <a:ext cx="3059832" cy="1832122"/>
          </a:xfrm>
          <a:prstGeom prst="rect">
            <a:avLst/>
          </a:prstGeom>
        </p:spPr>
      </p:pic>
      <p:pic>
        <p:nvPicPr>
          <p:cNvPr id="8" name="Рисунок 7" descr="IMAG0100_cr.jpg"/>
          <p:cNvPicPr>
            <a:picLocks noChangeAspect="1"/>
          </p:cNvPicPr>
          <p:nvPr/>
        </p:nvPicPr>
        <p:blipFill>
          <a:blip r:embed="rId5" cstate="print"/>
          <a:stretch>
            <a:fillRect/>
          </a:stretch>
        </p:blipFill>
        <p:spPr>
          <a:xfrm>
            <a:off x="1907704" y="1268760"/>
            <a:ext cx="3095836" cy="2063891"/>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11560" y="260648"/>
            <a:ext cx="3970784" cy="764704"/>
          </a:xfrm>
        </p:spPr>
        <p:txBody>
          <a:bodyPr>
            <a:normAutofit fontScale="90000"/>
          </a:bodyPr>
          <a:lstStyle/>
          <a:p>
            <a:r>
              <a:rPr lang="uk-UA" sz="3600" b="1" dirty="0" smtClean="0">
                <a:latin typeface="Gabriola" pitchFamily="82" charset="0"/>
              </a:rPr>
              <a:t>Студентка Березовська К. </a:t>
            </a:r>
            <a:br>
              <a:rPr lang="uk-UA" sz="3600" b="1" dirty="0" smtClean="0">
                <a:latin typeface="Gabriola" pitchFamily="82" charset="0"/>
              </a:rPr>
            </a:br>
            <a:r>
              <a:rPr lang="uk-UA" sz="3600" b="1" dirty="0" smtClean="0">
                <a:latin typeface="Gabriola" pitchFamily="82" charset="0"/>
              </a:rPr>
              <a:t>про педагогічну практику</a:t>
            </a:r>
            <a:endParaRPr lang="ru-RU" sz="3600" b="1" dirty="0">
              <a:latin typeface="Gabriola" pitchFamily="82" charset="0"/>
            </a:endParaRPr>
          </a:p>
        </p:txBody>
      </p:sp>
      <p:sp>
        <p:nvSpPr>
          <p:cNvPr id="3" name="Содержимое 2"/>
          <p:cNvSpPr>
            <a:spLocks noGrp="1"/>
          </p:cNvSpPr>
          <p:nvPr>
            <p:ph idx="1"/>
          </p:nvPr>
        </p:nvSpPr>
        <p:spPr>
          <a:xfrm>
            <a:off x="179512" y="1196752"/>
            <a:ext cx="8784976" cy="5544616"/>
          </a:xfrm>
        </p:spPr>
        <p:txBody>
          <a:bodyPr>
            <a:normAutofit fontScale="47500" lnSpcReduction="20000"/>
          </a:bodyPr>
          <a:lstStyle/>
          <a:p>
            <a:pPr algn="just"/>
            <a:r>
              <a:rPr lang="uk-UA" sz="3400" b="1" dirty="0" smtClean="0">
                <a:latin typeface="Gabriola" pitchFamily="82" charset="0"/>
              </a:rPr>
              <a:t>Вчитель – це непроста та благородна </a:t>
            </a:r>
            <a:r>
              <a:rPr lang="uk-UA" sz="3400" b="1" dirty="0" smtClean="0">
                <a:latin typeface="Gabriola" pitchFamily="82" charset="0"/>
              </a:rPr>
              <a:t>професія. Учитель </a:t>
            </a:r>
            <a:r>
              <a:rPr lang="uk-UA" sz="3400" b="1" dirty="0" smtClean="0">
                <a:latin typeface="Gabriola" pitchFamily="82" charset="0"/>
              </a:rPr>
              <a:t>прагне створити особистість</a:t>
            </a:r>
            <a:r>
              <a:rPr lang="uk-UA" sz="3400" b="1" dirty="0" smtClean="0">
                <a:latin typeface="Gabriola" pitchFamily="82" charset="0"/>
              </a:rPr>
              <a:t>.</a:t>
            </a:r>
          </a:p>
          <a:p>
            <a:pPr algn="just"/>
            <a:r>
              <a:rPr lang="uk-UA" sz="3400" b="1" dirty="0" smtClean="0">
                <a:latin typeface="Gabriola" pitchFamily="82" charset="0"/>
              </a:rPr>
              <a:t> </a:t>
            </a:r>
            <a:r>
              <a:rPr lang="uk-UA" sz="3400" b="1" dirty="0" smtClean="0">
                <a:latin typeface="Gabriola" pitchFamily="82" charset="0"/>
              </a:rPr>
              <a:t>Таке ж бажання мають тільки наші батьки. </a:t>
            </a:r>
            <a:endParaRPr lang="uk-UA" sz="3400" b="1" dirty="0" smtClean="0">
              <a:latin typeface="Gabriola" pitchFamily="82" charset="0"/>
            </a:endParaRPr>
          </a:p>
          <a:p>
            <a:pPr algn="just"/>
            <a:r>
              <a:rPr lang="uk-UA" sz="3400" b="1" dirty="0" smtClean="0">
                <a:latin typeface="Gabriola" pitchFamily="82" charset="0"/>
              </a:rPr>
              <a:t>Тому</a:t>
            </a:r>
            <a:r>
              <a:rPr lang="uk-UA" sz="3400" b="1" dirty="0" smtClean="0">
                <a:latin typeface="Gabriola" pitchFamily="82" charset="0"/>
              </a:rPr>
              <a:t>, ставлення до вчителя має бути таким </a:t>
            </a:r>
            <a:r>
              <a:rPr lang="uk-UA" sz="3400" b="1" dirty="0" smtClean="0">
                <a:latin typeface="Gabriola" pitchFamily="82" charset="0"/>
              </a:rPr>
              <a:t>як </a:t>
            </a:r>
            <a:r>
              <a:rPr lang="uk-UA" sz="3400" b="1" dirty="0" smtClean="0">
                <a:latin typeface="Gabriola" pitchFamily="82" charset="0"/>
              </a:rPr>
              <a:t>до батька </a:t>
            </a:r>
            <a:r>
              <a:rPr lang="uk-UA" sz="3400" b="1" dirty="0" smtClean="0">
                <a:latin typeface="Gabriola" pitchFamily="82" charset="0"/>
              </a:rPr>
              <a:t> та </a:t>
            </a:r>
            <a:r>
              <a:rPr lang="uk-UA" sz="3400" b="1" dirty="0" smtClean="0">
                <a:latin typeface="Gabriola" pitchFamily="82" charset="0"/>
              </a:rPr>
              <a:t>матері</a:t>
            </a:r>
            <a:r>
              <a:rPr lang="uk-UA" sz="3400" b="1" dirty="0" smtClean="0">
                <a:latin typeface="Gabriola" pitchFamily="82" charset="0"/>
              </a:rPr>
              <a:t>. </a:t>
            </a:r>
          </a:p>
          <a:p>
            <a:pPr algn="just"/>
            <a:r>
              <a:rPr lang="uk-UA" sz="3400" b="1" dirty="0" smtClean="0">
                <a:latin typeface="Gabriola" pitchFamily="82" charset="0"/>
              </a:rPr>
              <a:t>За </a:t>
            </a:r>
            <a:r>
              <a:rPr lang="uk-UA" sz="3400" b="1" dirty="0" smtClean="0">
                <a:latin typeface="Gabriola" pitchFamily="82" charset="0"/>
              </a:rPr>
              <a:t>час проходження практики це дійсно розумієш, коли із завмираючим серцем заходиш </a:t>
            </a:r>
            <a:endParaRPr lang="uk-UA" sz="3400" b="1" dirty="0" smtClean="0">
              <a:latin typeface="Gabriola" pitchFamily="82" charset="0"/>
            </a:endParaRPr>
          </a:p>
          <a:p>
            <a:pPr algn="just"/>
            <a:r>
              <a:rPr lang="uk-UA" sz="3400" b="1" dirty="0" smtClean="0">
                <a:latin typeface="Gabriola" pitchFamily="82" charset="0"/>
              </a:rPr>
              <a:t>до </a:t>
            </a:r>
            <a:r>
              <a:rPr lang="uk-UA" sz="3400" b="1" dirty="0" smtClean="0">
                <a:latin typeface="Gabriola" pitchFamily="82" charset="0"/>
              </a:rPr>
              <a:t>класу на свій перший урок, відчуваючи на собі проникаючі, пильні та водночас зацікавлені і звернені погляди дитячих очей і мимоволі, ніяковіючи від надмірної уваги, з усіх сил стримуєш свої переживання. Оговтатися доводиться із шкільним дзвоником, який попереджає про початок уроку.</a:t>
            </a:r>
            <a:endParaRPr lang="ru-RU" sz="3400" b="1" dirty="0" smtClean="0">
              <a:latin typeface="Gabriola" pitchFamily="82" charset="0"/>
            </a:endParaRPr>
          </a:p>
          <a:p>
            <a:pPr algn="just"/>
            <a:r>
              <a:rPr lang="uk-UA" sz="3400" b="1" dirty="0" smtClean="0">
                <a:latin typeface="Gabriola" pitchFamily="82" charset="0"/>
              </a:rPr>
              <a:t>Важко навіть уявити собі, скільки душевних сил, енергії, знань, умінь треба докласти, щоб виростити і виховати справжніми людьми таких різних, не схожих між собою дітей!</a:t>
            </a:r>
            <a:endParaRPr lang="ru-RU" sz="3400" b="1" dirty="0" smtClean="0">
              <a:latin typeface="Gabriola" pitchFamily="82" charset="0"/>
            </a:endParaRPr>
          </a:p>
          <a:p>
            <a:pPr algn="just"/>
            <a:r>
              <a:rPr lang="uk-UA" sz="3400" b="1" dirty="0" smtClean="0">
                <a:latin typeface="Gabriola" pitchFamily="82" charset="0"/>
              </a:rPr>
              <a:t>Я – майбутній вчитель! Під час практики для дітей була другом і порадником, намагалася відчувати їх настрій, підбадьорити, застерегти від необдуманих кроків. . .  Відповідально підходила до того, щоб навчити дітей бути вдячними батькам і друзям. І за це не очікувала ніякої нагороди.</a:t>
            </a:r>
            <a:endParaRPr lang="ru-RU" sz="3400" b="1" dirty="0" smtClean="0">
              <a:latin typeface="Gabriola" pitchFamily="82" charset="0"/>
            </a:endParaRPr>
          </a:p>
          <a:p>
            <a:pPr algn="just"/>
            <a:r>
              <a:rPr lang="uk-UA" sz="3400" b="1" dirty="0" smtClean="0">
                <a:latin typeface="Gabriola" pitchFamily="82" charset="0"/>
              </a:rPr>
              <a:t>Як майбутній вчитель намагалася розкрити перед учнем усі таємниці буття: вчити розпізнавати добро і зло, щирість і підступність, багатство душі й духовне убозтво. . . Вчити пізнавати самих себе, привчати мислити, аналізувати життєві ситуації, бути співчутливим до чужого горя, уважним до слабких і немічних, милосердними до тих, хто потребує допомоги.</a:t>
            </a:r>
            <a:endParaRPr lang="ru-RU" sz="3400" b="1" dirty="0" smtClean="0">
              <a:latin typeface="Gabriola" pitchFamily="82" charset="0"/>
            </a:endParaRPr>
          </a:p>
          <a:p>
            <a:pPr algn="just"/>
            <a:r>
              <a:rPr lang="uk-UA" sz="3400" b="1" dirty="0" smtClean="0">
                <a:latin typeface="Gabriola" pitchFamily="82" charset="0"/>
              </a:rPr>
              <a:t>Насторожені погляди дітей, що зустріли мене на початку практики, змінилися на доброзичливі та сповнені довіри по її закінченні. </a:t>
            </a:r>
            <a:endParaRPr lang="ru-RU" sz="3400" b="1" dirty="0" smtClean="0">
              <a:latin typeface="Gabriola" pitchFamily="82" charset="0"/>
            </a:endParaRPr>
          </a:p>
          <a:p>
            <a:pPr algn="just"/>
            <a:r>
              <a:rPr lang="uk-UA" sz="3400" b="1" dirty="0" smtClean="0">
                <a:latin typeface="Gabriola" pitchFamily="82" charset="0"/>
              </a:rPr>
              <a:t>Ще багато чому потрібно навчитися, дізнатися, оволодіти новими технологіями, щоб донести до дітей «іскру» знання, сформувати у них бажання пізнавати красу світу. </a:t>
            </a:r>
            <a:endParaRPr lang="ru-RU" sz="3400" b="1" dirty="0" smtClean="0">
              <a:latin typeface="Gabriola" pitchFamily="82" charset="0"/>
            </a:endParaRPr>
          </a:p>
          <a:p>
            <a:pPr algn="just"/>
            <a:r>
              <a:rPr lang="uk-UA" sz="3400" b="1" dirty="0" smtClean="0">
                <a:latin typeface="Gabriola" pitchFamily="82" charset="0"/>
              </a:rPr>
              <a:t>Педагогічна практика показала, що вже є професійні здобутки та маленькі перемоги. Практика сформувала впевненість у правильності вибору професії – бути ВЧИТЕЛЕМ!</a:t>
            </a:r>
            <a:endParaRPr lang="ru-RU" sz="3400" b="1" dirty="0" smtClean="0">
              <a:latin typeface="Gabriola" pitchFamily="82" charset="0"/>
            </a:endParaRPr>
          </a:p>
          <a:p>
            <a:pPr algn="just"/>
            <a:r>
              <a:rPr lang="uk-UA" sz="3400" b="1" dirty="0" smtClean="0">
                <a:latin typeface="Gabriola" pitchFamily="82" charset="0"/>
              </a:rPr>
              <a:t>Своїми враженнями про педагогічну практику у початкових класах ЗОШ № 34 м. Кіровограда </a:t>
            </a:r>
            <a:r>
              <a:rPr lang="uk-UA" sz="3400" b="1" dirty="0" smtClean="0">
                <a:latin typeface="Gabriola" pitchFamily="82" charset="0"/>
              </a:rPr>
              <a:t>у 2013 році поділилася </a:t>
            </a:r>
            <a:r>
              <a:rPr lang="uk-UA" sz="3400" b="1" dirty="0" smtClean="0">
                <a:latin typeface="Gabriola" pitchFamily="82" charset="0"/>
              </a:rPr>
              <a:t>студентка гр. 43 факультету педагогіки та психології Березовська Катерина.</a:t>
            </a:r>
            <a:endParaRPr lang="ru-RU" sz="3400" b="1" dirty="0" smtClean="0">
              <a:latin typeface="Gabriola" pitchFamily="82" charset="0"/>
            </a:endParaRPr>
          </a:p>
          <a:p>
            <a:endParaRPr lang="ru-RU" dirty="0"/>
          </a:p>
        </p:txBody>
      </p:sp>
      <p:pic>
        <p:nvPicPr>
          <p:cNvPr id="4" name="Рисунок 3" descr="j7Y7E7S7Hwk - копия.jpg"/>
          <p:cNvPicPr>
            <a:picLocks noChangeAspect="1"/>
          </p:cNvPicPr>
          <p:nvPr/>
        </p:nvPicPr>
        <p:blipFill>
          <a:blip r:embed="rId2" cstate="print"/>
          <a:stretch>
            <a:fillRect/>
          </a:stretch>
        </p:blipFill>
        <p:spPr>
          <a:xfrm>
            <a:off x="7236296" y="48025"/>
            <a:ext cx="1521470" cy="2012823"/>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418058"/>
          </a:xfrm>
        </p:spPr>
        <p:txBody>
          <a:bodyPr>
            <a:noAutofit/>
          </a:bodyPr>
          <a:lstStyle/>
          <a:p>
            <a:r>
              <a:rPr lang="uk-UA" sz="2800" dirty="0" smtClean="0">
                <a:latin typeface="Gabriola" pitchFamily="82" charset="0"/>
              </a:rPr>
              <a:t>Студентка гр. 43 </a:t>
            </a:r>
            <a:r>
              <a:rPr lang="uk-UA" sz="2800" dirty="0" err="1" smtClean="0">
                <a:latin typeface="Gabriola" pitchFamily="82" charset="0"/>
              </a:rPr>
              <a:t>Рагуліна</a:t>
            </a:r>
            <a:r>
              <a:rPr lang="uk-UA" sz="2800" dirty="0" smtClean="0">
                <a:latin typeface="Gabriola" pitchFamily="82" charset="0"/>
              </a:rPr>
              <a:t> Н. про педагогічну практику. 2013 рік</a:t>
            </a:r>
            <a:endParaRPr lang="ru-RU" sz="2800" dirty="0">
              <a:latin typeface="Gabriola" pitchFamily="82" charset="0"/>
            </a:endParaRPr>
          </a:p>
        </p:txBody>
      </p:sp>
      <p:sp>
        <p:nvSpPr>
          <p:cNvPr id="3" name="Содержимое 2"/>
          <p:cNvSpPr>
            <a:spLocks noGrp="1"/>
          </p:cNvSpPr>
          <p:nvPr>
            <p:ph idx="1"/>
          </p:nvPr>
        </p:nvSpPr>
        <p:spPr>
          <a:xfrm>
            <a:off x="457200" y="836712"/>
            <a:ext cx="8229600" cy="3600400"/>
          </a:xfrm>
        </p:spPr>
        <p:txBody>
          <a:bodyPr>
            <a:normAutofit/>
          </a:bodyPr>
          <a:lstStyle/>
          <a:p>
            <a:pPr algn="just"/>
            <a:r>
              <a:rPr lang="uk-UA" sz="1200" b="1" dirty="0" smtClean="0">
                <a:latin typeface="Gabriola" pitchFamily="82" charset="0"/>
              </a:rPr>
              <a:t>Можу </a:t>
            </a:r>
            <a:r>
              <a:rPr lang="uk-UA" sz="1200" b="1" dirty="0" smtClean="0">
                <a:latin typeface="Gabriola" pitchFamily="82" charset="0"/>
              </a:rPr>
              <a:t>впевнено сказати – практика виявилась вельми корисною. Вона вплинула на нас і додала досвіду практичної діяльності. Зважаючи на усі ситуації у найрізноманітнішому їх прояві, ми змінилися: хтось зрозумів, що професія педагога  -  це його найголовніше життєве покликання, а хтось – навпаки, комусь вдалось застосувати здобуті знання на практиці, дехто зрозумів усю неможливість своїх намагань. Наша практика була такою різною, такою  цікавою, що дуже важко дати її однозначну оцінити, взагалі важко дати оцінку, оскільки студенти різні. Скажімо так, ми приміряли роботу вчителя виключно індивідуально, з усілякими її перевагами та недоліками. </a:t>
            </a:r>
            <a:endParaRPr lang="ru-RU" sz="1200" b="1" dirty="0" smtClean="0">
              <a:latin typeface="Gabriola" pitchFamily="82" charset="0"/>
            </a:endParaRPr>
          </a:p>
          <a:p>
            <a:pPr algn="just"/>
            <a:r>
              <a:rPr lang="uk-UA" sz="1200" b="1" dirty="0" smtClean="0">
                <a:latin typeface="Gabriola" pitchFamily="82" charset="0"/>
              </a:rPr>
              <a:t>Перше, про що згадуємо – тепла зустріч педагогів у школі. Назвемо це так:  «незнайомі дівчата» прийшли до школи. Добре, що ми «прийшли» не тільки у стіни школи, а і згодом у серця вчителів і дітей. Оформили документи і без зайвого клопоту розподілили нас по класах, враховуючи наші побажання, що нас вразило, чомусь сподівалися на розсуд керівництва, яке не захоче витрачати час на вислуховування наших побажань. Дарма себе було налаштовувати на такий лад, усе заплановане вдавалося якнайкраще. Далі продовжилось знайомство зі школою, безпосередньо з нашими наставниками – вчителями. Тут ми розбіглися по класах, почалася праця і емоційні розмови між собою на перервах. Наші перерви називались «педрадами», маленькі педагогічні ради, де вирішувалися усі нагальні питання, вислуховувалися усі проблеми і «перемоги» у вигляді проведеного уроку.</a:t>
            </a:r>
            <a:endParaRPr lang="ru-RU" sz="1200" b="1" dirty="0" smtClean="0">
              <a:latin typeface="Gabriola" pitchFamily="82" charset="0"/>
            </a:endParaRPr>
          </a:p>
          <a:p>
            <a:pPr algn="just"/>
            <a:r>
              <a:rPr lang="uk-UA" sz="1200" b="1" dirty="0" smtClean="0">
                <a:latin typeface="Gabriola" pitchFamily="82" charset="0"/>
              </a:rPr>
              <a:t>Звичайно, були позитивні і негативні моменти, зараховані та</a:t>
            </a:r>
            <a:r>
              <a:rPr lang="uk-UA" sz="1200" b="1" i="1" dirty="0" smtClean="0">
                <a:latin typeface="Gabriola" pitchFamily="82" charset="0"/>
              </a:rPr>
              <a:t> </a:t>
            </a:r>
            <a:r>
              <a:rPr lang="uk-UA" sz="1200" b="1" dirty="0" smtClean="0">
                <a:latin typeface="Gabriola" pitchFamily="82" charset="0"/>
              </a:rPr>
              <a:t>не зараховані залікові уроки, перескладання. На шляху траплялися невдачі і перемоги, наші маленькі перемоги, про які згадувалося, які навчали і провчали. </a:t>
            </a:r>
            <a:endParaRPr lang="ru-RU" sz="1200" b="1" dirty="0" smtClean="0">
              <a:latin typeface="Gabriola" pitchFamily="82" charset="0"/>
            </a:endParaRPr>
          </a:p>
          <a:p>
            <a:pPr algn="just"/>
            <a:r>
              <a:rPr lang="uk-UA" sz="1200" b="1" dirty="0" smtClean="0">
                <a:latin typeface="Gabriola" pitchFamily="82" charset="0"/>
              </a:rPr>
              <a:t>Наша активна педагогічна практика, </a:t>
            </a:r>
            <a:r>
              <a:rPr lang="uk-UA" sz="1200" b="1" dirty="0" err="1" smtClean="0">
                <a:latin typeface="Gabriola" pitchFamily="82" charset="0"/>
              </a:rPr>
              <a:t>практика</a:t>
            </a:r>
            <a:r>
              <a:rPr lang="uk-UA" sz="1200" b="1" dirty="0" smtClean="0">
                <a:latin typeface="Gabriola" pitchFamily="82" charset="0"/>
              </a:rPr>
              <a:t> студентів групи № 43 факультету педагогіки та психології, у школі №34 м. Кіровограда була чудовим часом у нашому житті завдяки набутим нами знанням в університеті до практики за роки навчання. Дійсно, за кожну краплинку нашого моря знань окремо дякуємо нашим викладачам, наставникам, які допомагали, підказували та підтримували. </a:t>
            </a:r>
            <a:endParaRPr lang="ru-RU" sz="1200" b="1" dirty="0" smtClean="0">
              <a:latin typeface="Gabriola" pitchFamily="82" charset="0"/>
            </a:endParaRPr>
          </a:p>
          <a:p>
            <a:pPr algn="just"/>
            <a:r>
              <a:rPr lang="uk-UA" sz="1200" b="1" dirty="0" smtClean="0">
                <a:latin typeface="Gabriola" pitchFamily="82" charset="0"/>
              </a:rPr>
              <a:t>Чому з таким захватом розповідаю про практику? Тому, що після повернення до університету нам ще тиждень дуже хотілося поїхати в школу, побачити дітей, поговорити з ними, знову стати на місце вчителя, ми вважаємо це є найвагомішим аргументом.</a:t>
            </a:r>
            <a:endParaRPr lang="ru-RU" sz="1200" b="1" dirty="0" smtClean="0">
              <a:latin typeface="Gabriola" pitchFamily="82" charset="0"/>
            </a:endParaRPr>
          </a:p>
          <a:p>
            <a:endParaRPr lang="ru-RU" sz="900" dirty="0"/>
          </a:p>
        </p:txBody>
      </p:sp>
      <p:pic>
        <p:nvPicPr>
          <p:cNvPr id="4" name="Рисунок 3" descr="100_2217.JPG"/>
          <p:cNvPicPr>
            <a:picLocks noChangeAspect="1"/>
          </p:cNvPicPr>
          <p:nvPr/>
        </p:nvPicPr>
        <p:blipFill>
          <a:blip r:embed="rId2" cstate="print"/>
          <a:stretch>
            <a:fillRect/>
          </a:stretch>
        </p:blipFill>
        <p:spPr>
          <a:xfrm>
            <a:off x="323528" y="4509120"/>
            <a:ext cx="2874330" cy="2157096"/>
          </a:xfrm>
          <a:prstGeom prst="rect">
            <a:avLst/>
          </a:prstGeom>
        </p:spPr>
      </p:pic>
      <p:pic>
        <p:nvPicPr>
          <p:cNvPr id="5" name="Рисунок 4" descr="100_2226.JPG"/>
          <p:cNvPicPr>
            <a:picLocks noChangeAspect="1"/>
          </p:cNvPicPr>
          <p:nvPr/>
        </p:nvPicPr>
        <p:blipFill>
          <a:blip r:embed="rId3" cstate="print"/>
          <a:stretch>
            <a:fillRect/>
          </a:stretch>
        </p:blipFill>
        <p:spPr>
          <a:xfrm>
            <a:off x="3347864" y="4509120"/>
            <a:ext cx="2782570" cy="2088232"/>
          </a:xfrm>
          <a:prstGeom prst="rect">
            <a:avLst/>
          </a:prstGeom>
        </p:spPr>
      </p:pic>
      <p:pic>
        <p:nvPicPr>
          <p:cNvPr id="6" name="Рисунок 5" descr="06022013315.JPG"/>
          <p:cNvPicPr>
            <a:picLocks noChangeAspect="1"/>
          </p:cNvPicPr>
          <p:nvPr/>
        </p:nvPicPr>
        <p:blipFill>
          <a:blip r:embed="rId4" cstate="print"/>
          <a:stretch>
            <a:fillRect/>
          </a:stretch>
        </p:blipFill>
        <p:spPr>
          <a:xfrm>
            <a:off x="6262059" y="4509120"/>
            <a:ext cx="2774437" cy="2080828"/>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116632"/>
            <a:ext cx="4114800" cy="504056"/>
          </a:xfrm>
        </p:spPr>
        <p:txBody>
          <a:bodyPr>
            <a:normAutofit fontScale="90000"/>
          </a:bodyPr>
          <a:lstStyle/>
          <a:p>
            <a:r>
              <a:rPr lang="uk-UA" i="1" dirty="0" smtClean="0">
                <a:solidFill>
                  <a:schemeClr val="accent4">
                    <a:lumMod val="75000"/>
                  </a:schemeClr>
                </a:solidFill>
                <a:latin typeface="Gabriola" pitchFamily="82" charset="0"/>
              </a:rPr>
              <a:t>Історія кафедри</a:t>
            </a:r>
            <a:endParaRPr lang="ru-RU" i="1" dirty="0">
              <a:solidFill>
                <a:schemeClr val="accent4">
                  <a:lumMod val="75000"/>
                </a:schemeClr>
              </a:solidFill>
              <a:latin typeface="Gabriola" pitchFamily="82" charset="0"/>
            </a:endParaRPr>
          </a:p>
        </p:txBody>
      </p:sp>
      <p:sp>
        <p:nvSpPr>
          <p:cNvPr id="3" name="Содержимое 2"/>
          <p:cNvSpPr>
            <a:spLocks noGrp="1"/>
          </p:cNvSpPr>
          <p:nvPr>
            <p:ph idx="1"/>
          </p:nvPr>
        </p:nvSpPr>
        <p:spPr>
          <a:xfrm>
            <a:off x="323528" y="692696"/>
            <a:ext cx="8640960" cy="6048672"/>
          </a:xfrm>
        </p:spPr>
        <p:txBody>
          <a:bodyPr>
            <a:noAutofit/>
          </a:bodyPr>
          <a:lstStyle/>
          <a:p>
            <a:pPr algn="just"/>
            <a:r>
              <a:rPr lang="uk-UA" sz="2000" b="1" dirty="0" smtClean="0">
                <a:latin typeface="Gabriola" pitchFamily="82" charset="0"/>
              </a:rPr>
              <a:t>Кафедра педагогіки </a:t>
            </a:r>
            <a:r>
              <a:rPr lang="uk-UA" sz="2000" b="1" dirty="0" smtClean="0">
                <a:latin typeface="Gabriola" pitchFamily="82" charset="0"/>
              </a:rPr>
              <a:t>дошкільної та початкової освіти створена </a:t>
            </a:r>
            <a:r>
              <a:rPr lang="uk-UA" sz="2000" b="1" dirty="0" smtClean="0">
                <a:latin typeface="Gabriola" pitchFamily="82" charset="0"/>
              </a:rPr>
              <a:t>у Кіровоградському державному педагогічному університеті імені Володимира Винниченка </a:t>
            </a:r>
            <a:r>
              <a:rPr lang="uk-UA" sz="2000" b="1" dirty="0" smtClean="0">
                <a:latin typeface="Gabriola" pitchFamily="82" charset="0"/>
              </a:rPr>
              <a:t>у 2012 році в </a:t>
            </a:r>
            <a:r>
              <a:rPr lang="uk-UA" sz="2000" b="1" dirty="0" smtClean="0">
                <a:latin typeface="Gabriola" pitchFamily="82" charset="0"/>
              </a:rPr>
              <a:t>результаті реорганізації кафедри педагогіки </a:t>
            </a:r>
            <a:r>
              <a:rPr lang="uk-UA" sz="2000" b="1" dirty="0" smtClean="0">
                <a:latin typeface="Gabriola" pitchFamily="82" charset="0"/>
              </a:rPr>
              <a:t>початкової освіти та соціальної </a:t>
            </a:r>
            <a:r>
              <a:rPr lang="uk-UA" sz="2000" b="1" dirty="0" err="1" smtClean="0">
                <a:latin typeface="Gabriola" pitchFamily="82" charset="0"/>
              </a:rPr>
              <a:t>педагоггіки</a:t>
            </a:r>
            <a:r>
              <a:rPr lang="uk-UA" sz="2000" b="1" dirty="0" smtClean="0">
                <a:latin typeface="Gabriola" pitchFamily="82" charset="0"/>
              </a:rPr>
              <a:t>.</a:t>
            </a:r>
            <a:endParaRPr lang="ru-RU" sz="2000" b="1" dirty="0" smtClean="0">
              <a:latin typeface="Gabriola" pitchFamily="82" charset="0"/>
            </a:endParaRPr>
          </a:p>
          <a:p>
            <a:pPr algn="just"/>
            <a:r>
              <a:rPr lang="uk-UA" sz="2000" b="1" dirty="0" smtClean="0">
                <a:latin typeface="Gabriola" pitchFamily="82" charset="0"/>
              </a:rPr>
              <a:t>Очолює кафедру доктор педагогічних наук, професор, Заслужений працівник освіти України С.Г.Мельничук. Має ряд урядових та галузевих нагород та відзнак, серед яких орден Трудового Червоного Прапора, медаль А.С.Макаренка, почесна грамота Верховної Ради України, почесна відзнака Міністерства освіти і науки України за заслуги перед вищою освітою </a:t>
            </a:r>
            <a:r>
              <a:rPr lang="ru-RU" sz="2000" b="1" dirty="0" smtClean="0">
                <a:latin typeface="Gabriola" pitchFamily="82" charset="0"/>
              </a:rPr>
              <a:t>"Петра </a:t>
            </a:r>
            <a:r>
              <a:rPr lang="ru-RU" sz="2000" b="1" dirty="0" err="1" smtClean="0">
                <a:latin typeface="Gabriola" pitchFamily="82" charset="0"/>
              </a:rPr>
              <a:t>Могили</a:t>
            </a:r>
            <a:r>
              <a:rPr lang="ru-RU" sz="2000" b="1" dirty="0" smtClean="0">
                <a:latin typeface="Gabriola" pitchFamily="82" charset="0"/>
              </a:rPr>
              <a:t>"</a:t>
            </a:r>
            <a:r>
              <a:rPr lang="uk-UA" sz="2000" b="1" dirty="0" smtClean="0">
                <a:latin typeface="Gabriola" pitchFamily="82" charset="0"/>
              </a:rPr>
              <a:t>,</a:t>
            </a:r>
            <a:r>
              <a:rPr lang="ru-RU" sz="2000" b="1" dirty="0" smtClean="0">
                <a:latin typeface="Gabriola" pitchFamily="82" charset="0"/>
              </a:rPr>
              <a:t> </a:t>
            </a:r>
            <a:r>
              <a:rPr lang="ru-RU" sz="2000" b="1" dirty="0" err="1" smtClean="0">
                <a:latin typeface="Gabriola" pitchFamily="82" charset="0"/>
              </a:rPr>
              <a:t>почесний</a:t>
            </a:r>
            <a:r>
              <a:rPr lang="ru-RU" sz="2000" b="1" dirty="0" smtClean="0">
                <a:latin typeface="Gabriola" pitchFamily="82" charset="0"/>
              </a:rPr>
              <a:t> знак </a:t>
            </a:r>
            <a:r>
              <a:rPr lang="ru-RU" sz="2000" b="1" dirty="0" err="1" smtClean="0">
                <a:latin typeface="Gabriola" pitchFamily="82" charset="0"/>
              </a:rPr>
              <a:t>Міністерства</a:t>
            </a:r>
            <a:r>
              <a:rPr lang="ru-RU" sz="2000" b="1" dirty="0" smtClean="0">
                <a:latin typeface="Gabriola" pitchFamily="82" charset="0"/>
              </a:rPr>
              <a:t> </a:t>
            </a:r>
            <a:r>
              <a:rPr lang="ru-RU" sz="2000" b="1" dirty="0" err="1" smtClean="0">
                <a:latin typeface="Gabriola" pitchFamily="82" charset="0"/>
              </a:rPr>
              <a:t>освіти</a:t>
            </a:r>
            <a:r>
              <a:rPr lang="ru-RU" sz="2000" b="1" dirty="0" smtClean="0">
                <a:latin typeface="Gabriola" pitchFamily="82" charset="0"/>
              </a:rPr>
              <a:t> </a:t>
            </a:r>
            <a:r>
              <a:rPr lang="ru-RU" sz="2000" b="1" dirty="0" err="1" smtClean="0">
                <a:latin typeface="Gabriola" pitchFamily="82" charset="0"/>
              </a:rPr>
              <a:t>і</a:t>
            </a:r>
            <a:r>
              <a:rPr lang="ru-RU" sz="2000" b="1" dirty="0" smtClean="0">
                <a:latin typeface="Gabriola" pitchFamily="82" charset="0"/>
              </a:rPr>
              <a:t> науки </a:t>
            </a:r>
            <a:r>
              <a:rPr lang="ru-RU" sz="2000" b="1" dirty="0" err="1" smtClean="0">
                <a:latin typeface="Gabriola" pitchFamily="82" charset="0"/>
              </a:rPr>
              <a:t>України</a:t>
            </a:r>
            <a:r>
              <a:rPr lang="ru-RU" sz="2000" b="1" dirty="0" smtClean="0">
                <a:latin typeface="Gabriola" pitchFamily="82" charset="0"/>
              </a:rPr>
              <a:t> „За </a:t>
            </a:r>
            <a:r>
              <a:rPr lang="ru-RU" sz="2000" b="1" dirty="0" err="1" smtClean="0">
                <a:latin typeface="Gabriola" pitchFamily="82" charset="0"/>
              </a:rPr>
              <a:t>наукові</a:t>
            </a:r>
            <a:r>
              <a:rPr lang="ru-RU" sz="2000" b="1" dirty="0" smtClean="0">
                <a:latin typeface="Gabriola" pitchFamily="82" charset="0"/>
              </a:rPr>
              <a:t> </a:t>
            </a:r>
            <a:r>
              <a:rPr lang="ru-RU" sz="2000" b="1" dirty="0" err="1" smtClean="0">
                <a:latin typeface="Gabriola" pitchFamily="82" charset="0"/>
              </a:rPr>
              <a:t>досягнення</a:t>
            </a:r>
            <a:r>
              <a:rPr lang="ru-RU" sz="2000" b="1" dirty="0" smtClean="0">
                <a:latin typeface="Gabriola" pitchFamily="82" charset="0"/>
              </a:rPr>
              <a:t>”.</a:t>
            </a:r>
          </a:p>
          <a:p>
            <a:pPr algn="just"/>
            <a:r>
              <a:rPr lang="uk-UA" sz="2000" b="1" dirty="0" smtClean="0">
                <a:latin typeface="Gabriola" pitchFamily="82" charset="0"/>
              </a:rPr>
              <a:t> При кафедрі під керівництвом професора Мельничука С.Г. функціонує наукова школа "Формування естетичної культури майбутніх учителів та учнів загальноосвітніх шкіл". До досліджень залучені аспіранти, студенти, вчителі шкіл, під його керівництвом захищено біля 20 дисертацій. С.Г.Мельничук регулярно бере активну участь у міжнародних, всеукраїнських та регіональних науково-практичних конференціях та семінарах, є автором понад 120 публікацій наукового та навчально-методичного характеру. Професор  Мельничук С.Г є членом спеціалізованої вченої ради із захисту кандидатських дисертацій у Кіровоградському державному педагогічному університеті імені Володимира Винниченка та докторських дисертацій у Національному педагогічному університеті імені М.П.Драгоманова, доцент Довга Т.Я. секретар спеціалізованої Вченої ради; Ткаченко О.М., </a:t>
            </a:r>
            <a:r>
              <a:rPr lang="uk-UA" sz="2000" b="1" dirty="0" err="1" smtClean="0">
                <a:latin typeface="Gabriola" pitchFamily="82" charset="0"/>
              </a:rPr>
              <a:t>Радул</a:t>
            </a:r>
            <a:r>
              <a:rPr lang="uk-UA" sz="2000" b="1" dirty="0" smtClean="0">
                <a:latin typeface="Gabriola" pitchFamily="82" charset="0"/>
              </a:rPr>
              <a:t> О.С – члени спецради при Кіровоградському університеті, які неодноразово виступали в ролі експертів кандидатських дисертацій. </a:t>
            </a:r>
            <a:endParaRPr lang="ru-RU" sz="2000" b="1" dirty="0">
              <a:latin typeface="Gabriola" pitchFamily="82"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188640"/>
            <a:ext cx="5915000" cy="432048"/>
          </a:xfrm>
        </p:spPr>
        <p:txBody>
          <a:bodyPr>
            <a:normAutofit fontScale="90000"/>
          </a:bodyPr>
          <a:lstStyle/>
          <a:p>
            <a:r>
              <a:rPr lang="uk-UA" i="1" dirty="0" smtClean="0">
                <a:solidFill>
                  <a:schemeClr val="accent4">
                    <a:lumMod val="50000"/>
                  </a:schemeClr>
                </a:solidFill>
                <a:latin typeface="Gabriola" pitchFamily="82" charset="0"/>
              </a:rPr>
              <a:t>Досягнення кафедри </a:t>
            </a:r>
            <a:endParaRPr lang="ru-RU" i="1" dirty="0">
              <a:solidFill>
                <a:schemeClr val="accent4">
                  <a:lumMod val="50000"/>
                </a:schemeClr>
              </a:solidFill>
              <a:latin typeface="Gabriola" pitchFamily="82" charset="0"/>
            </a:endParaRPr>
          </a:p>
        </p:txBody>
      </p:sp>
      <p:sp>
        <p:nvSpPr>
          <p:cNvPr id="3" name="Содержимое 2"/>
          <p:cNvSpPr>
            <a:spLocks noGrp="1"/>
          </p:cNvSpPr>
          <p:nvPr>
            <p:ph idx="1"/>
          </p:nvPr>
        </p:nvSpPr>
        <p:spPr>
          <a:xfrm>
            <a:off x="251520" y="764704"/>
            <a:ext cx="8640960" cy="5904656"/>
          </a:xfrm>
        </p:spPr>
        <p:txBody>
          <a:bodyPr>
            <a:noAutofit/>
          </a:bodyPr>
          <a:lstStyle/>
          <a:p>
            <a:pPr algn="just"/>
            <a:r>
              <a:rPr lang="uk-UA" sz="1600" b="1" dirty="0" smtClean="0">
                <a:latin typeface="Gabriola" pitchFamily="82" charset="0"/>
              </a:rPr>
              <a:t>Викладачі кафедри забезпечують підготовку науково-педагогічних кадрів для потреб університету та кафедри із спеціальностей: 13.00.01 – загальна педагогіка та історія педагогіки, 13.00.04 – теорія та методика професійної освіти.</a:t>
            </a:r>
            <a:endParaRPr lang="ru-RU" sz="1600" b="1" dirty="0" smtClean="0">
              <a:latin typeface="Gabriola" pitchFamily="82" charset="0"/>
            </a:endParaRPr>
          </a:p>
          <a:p>
            <a:pPr algn="just"/>
            <a:r>
              <a:rPr lang="uk-UA" sz="1600" b="1" dirty="0" smtClean="0">
                <a:latin typeface="Gabriola" pitchFamily="82" charset="0"/>
              </a:rPr>
              <a:t>За період 2006-2011 роки викладачами кафедри було підготовлено та </a:t>
            </a:r>
            <a:r>
              <a:rPr lang="uk-UA" sz="1600" b="1" dirty="0" err="1" smtClean="0">
                <a:latin typeface="Gabriola" pitchFamily="82" charset="0"/>
              </a:rPr>
              <a:t>видруковано</a:t>
            </a:r>
            <a:r>
              <a:rPr lang="uk-UA" sz="1600" b="1" dirty="0" smtClean="0">
                <a:latin typeface="Gabriola" pitchFamily="82" charset="0"/>
              </a:rPr>
              <a:t> 210 статей, більше 30 монографій, підручників та навчально-методичних посібників. </a:t>
            </a:r>
            <a:endParaRPr lang="ru-RU" sz="1600" b="1" dirty="0" smtClean="0">
              <a:latin typeface="Gabriola" pitchFamily="82" charset="0"/>
            </a:endParaRPr>
          </a:p>
          <a:p>
            <a:pPr algn="just"/>
            <a:r>
              <a:rPr lang="uk-UA" sz="1600" b="1" dirty="0" smtClean="0">
                <a:latin typeface="Gabriola" pitchFamily="82" charset="0"/>
              </a:rPr>
              <a:t>За останні 5 років </a:t>
            </a:r>
            <a:r>
              <a:rPr lang="uk-UA" sz="1600" b="1" dirty="0" err="1" smtClean="0">
                <a:latin typeface="Gabriola" pitchFamily="82" charset="0"/>
              </a:rPr>
              <a:t>д.пед.н</a:t>
            </a:r>
            <a:r>
              <a:rPr lang="uk-UA" sz="1600" b="1" dirty="0" smtClean="0">
                <a:latin typeface="Gabriola" pitchFamily="82" charset="0"/>
              </a:rPr>
              <a:t>., професор Мельничук С.Г. підготував 4-х кандидатів педагогічних наук; </a:t>
            </a:r>
            <a:r>
              <a:rPr lang="uk-UA" sz="1600" b="1" dirty="0" err="1" smtClean="0">
                <a:latin typeface="Gabriola" pitchFamily="82" charset="0"/>
              </a:rPr>
              <a:t>к.пед.н</a:t>
            </a:r>
            <a:r>
              <a:rPr lang="uk-UA" sz="1600" b="1" dirty="0" smtClean="0">
                <a:latin typeface="Gabriola" pitchFamily="82" charset="0"/>
              </a:rPr>
              <a:t>., професор </a:t>
            </a:r>
            <a:r>
              <a:rPr lang="uk-UA" sz="1600" b="1" dirty="0" err="1" smtClean="0">
                <a:latin typeface="Gabriola" pitchFamily="82" charset="0"/>
              </a:rPr>
              <a:t>Радул</a:t>
            </a:r>
            <a:r>
              <a:rPr lang="uk-UA" sz="1600" b="1" dirty="0" smtClean="0">
                <a:latin typeface="Gabriola" pitchFamily="82" charset="0"/>
              </a:rPr>
              <a:t> О.С. – 4-х кандидатів наук, з них 2-х для потреб кафедри (</a:t>
            </a:r>
            <a:r>
              <a:rPr lang="uk-UA" sz="1600" b="1" dirty="0" err="1" smtClean="0">
                <a:latin typeface="Gabriola" pitchFamily="82" charset="0"/>
              </a:rPr>
              <a:t>к.п.н</a:t>
            </a:r>
            <a:r>
              <a:rPr lang="uk-UA" sz="1600" b="1" dirty="0" smtClean="0">
                <a:latin typeface="Gabriola" pitchFamily="82" charset="0"/>
              </a:rPr>
              <a:t>. Кравцова Т.О., </a:t>
            </a:r>
            <a:r>
              <a:rPr lang="uk-UA" sz="1600" b="1" dirty="0" err="1" smtClean="0">
                <a:latin typeface="Gabriola" pitchFamily="82" charset="0"/>
              </a:rPr>
              <a:t>Прибора</a:t>
            </a:r>
            <a:r>
              <a:rPr lang="uk-UA" sz="1600" b="1" dirty="0" smtClean="0">
                <a:latin typeface="Gabriola" pitchFamily="82" charset="0"/>
              </a:rPr>
              <a:t> Т.О.); </a:t>
            </a:r>
            <a:r>
              <a:rPr lang="uk-UA" sz="1600" b="1" dirty="0" err="1" smtClean="0">
                <a:latin typeface="Gabriola" pitchFamily="82" charset="0"/>
              </a:rPr>
              <a:t>к.пед.н</a:t>
            </a:r>
            <a:r>
              <a:rPr lang="uk-UA" sz="1600" b="1" dirty="0" smtClean="0">
                <a:latin typeface="Gabriola" pitchFamily="82" charset="0"/>
              </a:rPr>
              <a:t>., професор </a:t>
            </a:r>
            <a:r>
              <a:rPr lang="uk-UA" sz="1600" b="1" dirty="0" err="1" smtClean="0">
                <a:latin typeface="Gabriola" pitchFamily="82" charset="0"/>
              </a:rPr>
              <a:t>Омельяненко</a:t>
            </a:r>
            <a:r>
              <a:rPr lang="uk-UA" sz="1600" b="1" dirty="0" smtClean="0">
                <a:latin typeface="Gabriola" pitchFamily="82" charset="0"/>
              </a:rPr>
              <a:t> С.В. підготувала 4-х кандидатів педагогічних наук, з них для потреб кафедри – одну особу (</a:t>
            </a:r>
            <a:r>
              <a:rPr lang="uk-UA" sz="1600" b="1" dirty="0" err="1" smtClean="0">
                <a:latin typeface="Gabriola" pitchFamily="82" charset="0"/>
              </a:rPr>
              <a:t>к.п.н</a:t>
            </a:r>
            <a:r>
              <a:rPr lang="uk-UA" sz="1600" b="1" dirty="0" smtClean="0">
                <a:latin typeface="Gabriola" pitchFamily="82" charset="0"/>
              </a:rPr>
              <a:t>. </a:t>
            </a:r>
            <a:r>
              <a:rPr lang="uk-UA" sz="1600" b="1" dirty="0" err="1" smtClean="0">
                <a:latin typeface="Gabriola" pitchFamily="82" charset="0"/>
              </a:rPr>
              <a:t>Баранюк</a:t>
            </a:r>
            <a:r>
              <a:rPr lang="uk-UA" sz="1600" b="1" dirty="0" smtClean="0">
                <a:latin typeface="Gabriola" pitchFamily="82" charset="0"/>
              </a:rPr>
              <a:t> І.Г.). </a:t>
            </a:r>
            <a:endParaRPr lang="ru-RU" sz="1600" b="1" dirty="0" smtClean="0">
              <a:latin typeface="Gabriola" pitchFamily="82" charset="0"/>
            </a:endParaRPr>
          </a:p>
          <a:p>
            <a:pPr algn="just"/>
            <a:r>
              <a:rPr lang="uk-UA" sz="1600" b="1" dirty="0" smtClean="0">
                <a:latin typeface="Gabriola" pitchFamily="82" charset="0"/>
              </a:rPr>
              <a:t>Кафедра підтримує творчі зв’язки з кафедрою методики дошкільного виховання та початкової освіти КІППО, Олександрійським педагогічним коледжем, кафедрами педагогіки початкової освіти Національного педагогічного університету ім. </a:t>
            </a:r>
            <a:r>
              <a:rPr lang="uk-UA" sz="1600" b="1" dirty="0" smtClean="0">
                <a:latin typeface="Gabriola" pitchFamily="82" charset="0"/>
              </a:rPr>
              <a:t>М.Драгоманова, </a:t>
            </a:r>
            <a:r>
              <a:rPr lang="uk-UA" sz="1600" b="1" dirty="0" smtClean="0">
                <a:latin typeface="Gabriola" pitchFamily="82" charset="0"/>
              </a:rPr>
              <a:t>НДІ художнього виховання Росії, Харківським національним педагогічним університетом </a:t>
            </a:r>
            <a:r>
              <a:rPr lang="uk-UA" sz="1600" b="1" dirty="0" smtClean="0">
                <a:latin typeface="Gabriola" pitchFamily="82" charset="0"/>
              </a:rPr>
              <a:t> ім. Г.Сковороди.</a:t>
            </a:r>
            <a:endParaRPr lang="ru-RU" sz="1600" b="1" dirty="0" smtClean="0">
              <a:latin typeface="Gabriola" pitchFamily="82" charset="0"/>
            </a:endParaRPr>
          </a:p>
          <a:p>
            <a:pPr algn="just"/>
            <a:r>
              <a:rPr lang="uk-UA" sz="1600" b="1" dirty="0" smtClean="0">
                <a:latin typeface="Gabriola" pitchFamily="82" charset="0"/>
              </a:rPr>
              <a:t>Кафедра спільно з Кіровоградським обласним інститутом післядипломної педагогічної освіти імені Василя Сухомлинського організовує та проводить обласні науково-практичні конференції: «Теорія і практика розвитку ключових </a:t>
            </a:r>
            <a:r>
              <a:rPr lang="uk-UA" sz="1600" b="1" dirty="0" err="1" smtClean="0">
                <a:latin typeface="Gabriola" pitchFamily="82" charset="0"/>
              </a:rPr>
              <a:t>компетенцій</a:t>
            </a:r>
            <a:r>
              <a:rPr lang="uk-UA" sz="1600" b="1" dirty="0" smtClean="0">
                <a:latin typeface="Gabriola" pitchFamily="82" charset="0"/>
              </a:rPr>
              <a:t> дітей молодшого шкільного віку», «Актуальні проблеми виховання учнів початкових класів».</a:t>
            </a:r>
            <a:endParaRPr lang="ru-RU" sz="1600" b="1" dirty="0" smtClean="0">
              <a:latin typeface="Gabriola" pitchFamily="82" charset="0"/>
            </a:endParaRPr>
          </a:p>
          <a:p>
            <a:pPr algn="just"/>
            <a:r>
              <a:rPr lang="uk-UA" sz="1600" b="1" dirty="0" smtClean="0">
                <a:latin typeface="Gabriola" pitchFamily="82" charset="0"/>
              </a:rPr>
              <a:t>У своїй діяльності кафедра педагогіки початкової освіти та соціальної педагогіки керується Законами </a:t>
            </a:r>
            <a:r>
              <a:rPr lang="uk-UA" sz="1600" b="1" dirty="0" err="1" smtClean="0">
                <a:latin typeface="Gabriola" pitchFamily="82" charset="0"/>
              </a:rPr>
              <a:t>„Про</a:t>
            </a:r>
            <a:r>
              <a:rPr lang="uk-UA" sz="1600" b="1" dirty="0" smtClean="0">
                <a:latin typeface="Gabriola" pitchFamily="82" charset="0"/>
              </a:rPr>
              <a:t> </a:t>
            </a:r>
            <a:r>
              <a:rPr lang="uk-UA" sz="1600" b="1" dirty="0" err="1" smtClean="0">
                <a:latin typeface="Gabriola" pitchFamily="82" charset="0"/>
              </a:rPr>
              <a:t>освіту”</a:t>
            </a:r>
            <a:r>
              <a:rPr lang="uk-UA" sz="1600" b="1" dirty="0" smtClean="0">
                <a:latin typeface="Gabriola" pitchFamily="82" charset="0"/>
              </a:rPr>
              <a:t>, </a:t>
            </a:r>
            <a:r>
              <a:rPr lang="uk-UA" sz="1600" b="1" dirty="0" err="1" smtClean="0">
                <a:latin typeface="Gabriola" pitchFamily="82" charset="0"/>
              </a:rPr>
              <a:t>„Про</a:t>
            </a:r>
            <a:r>
              <a:rPr lang="uk-UA" sz="1600" b="1" dirty="0" smtClean="0">
                <a:latin typeface="Gabriola" pitchFamily="82" charset="0"/>
              </a:rPr>
              <a:t> вищу </a:t>
            </a:r>
            <a:r>
              <a:rPr lang="uk-UA" sz="1600" b="1" dirty="0" err="1" smtClean="0">
                <a:latin typeface="Gabriola" pitchFamily="82" charset="0"/>
              </a:rPr>
              <a:t>освіту”</a:t>
            </a:r>
            <a:r>
              <a:rPr lang="uk-UA" sz="1600" b="1" dirty="0" smtClean="0">
                <a:latin typeface="Gabriola" pitchFamily="82" charset="0"/>
              </a:rPr>
              <a:t>, Галузевим стандартом вищої освіти, нормативними документами вченої ради, концепцією розвитку кафедри. </a:t>
            </a:r>
            <a:endParaRPr lang="ru-RU" sz="1600" b="1" dirty="0" smtClean="0">
              <a:latin typeface="Gabriola" pitchFamily="82" charset="0"/>
            </a:endParaRPr>
          </a:p>
          <a:p>
            <a:pPr algn="just"/>
            <a:r>
              <a:rPr lang="uk-UA" sz="1600" b="1" dirty="0" smtClean="0">
                <a:latin typeface="Gabriola" pitchFamily="82" charset="0"/>
              </a:rPr>
              <a:t>Стратегія діяльності кафедри полягає у виконанні Національної доктрини розвитку освіти в Україні, у якій визначені завдання модернізації вищої освіти України. Вагомим внеском у її реалізацію є Указ Президента України від 17 лютого 2004 року та Державна програма розвитку вищої освіти на 2005-2007 рр., яка затверджена постановою Кабінету Міністрів України від 8 вересня 2004 року. У той же час викладачі кафедри беруть активну участь у реалізації принципів і завдань Болонського процесу з метою інтеграції в Європейський і світовий освітній простір</a:t>
            </a:r>
            <a:r>
              <a:rPr lang="uk-UA" sz="1600" b="1" dirty="0" smtClean="0">
                <a:latin typeface="Gabriola" pitchFamily="82" charset="0"/>
              </a:rPr>
              <a:t>.</a:t>
            </a:r>
            <a:endParaRPr lang="ru-RU" sz="1600" b="1" dirty="0">
              <a:latin typeface="Gabriola" pitchFamily="82"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0"/>
            <a:ext cx="6707088" cy="620688"/>
          </a:xfrm>
        </p:spPr>
        <p:txBody>
          <a:bodyPr>
            <a:normAutofit fontScale="90000"/>
          </a:bodyPr>
          <a:lstStyle/>
          <a:p>
            <a:r>
              <a:rPr lang="uk-UA" dirty="0" smtClean="0">
                <a:latin typeface="Gabriola" pitchFamily="82" charset="0"/>
              </a:rPr>
              <a:t>Нагороди професора Мельничука С.Г.</a:t>
            </a:r>
            <a:endParaRPr lang="ru-RU" dirty="0">
              <a:latin typeface="Gabriola" pitchFamily="82" charset="0"/>
            </a:endParaRPr>
          </a:p>
        </p:txBody>
      </p:sp>
      <p:pic>
        <p:nvPicPr>
          <p:cNvPr id="4" name="Содержимое 3" descr="PB206160.JPG"/>
          <p:cNvPicPr>
            <a:picLocks noGrp="1" noChangeAspect="1"/>
          </p:cNvPicPr>
          <p:nvPr>
            <p:ph idx="1"/>
          </p:nvPr>
        </p:nvPicPr>
        <p:blipFill>
          <a:blip r:embed="rId2" cstate="print"/>
          <a:stretch>
            <a:fillRect/>
          </a:stretch>
        </p:blipFill>
        <p:spPr>
          <a:xfrm>
            <a:off x="6588224" y="3501008"/>
            <a:ext cx="2334667" cy="3112889"/>
          </a:xfrm>
          <a:ln w="28575">
            <a:solidFill>
              <a:schemeClr val="bg1"/>
            </a:solidFill>
          </a:ln>
        </p:spPr>
      </p:pic>
      <p:pic>
        <p:nvPicPr>
          <p:cNvPr id="5" name="Рисунок 4" descr="PB276167.JPG"/>
          <p:cNvPicPr>
            <a:picLocks noChangeAspect="1"/>
          </p:cNvPicPr>
          <p:nvPr/>
        </p:nvPicPr>
        <p:blipFill>
          <a:blip r:embed="rId3" cstate="print"/>
          <a:stretch>
            <a:fillRect/>
          </a:stretch>
        </p:blipFill>
        <p:spPr>
          <a:xfrm>
            <a:off x="4067944" y="3212976"/>
            <a:ext cx="2448272" cy="3512236"/>
          </a:xfrm>
          <a:prstGeom prst="rect">
            <a:avLst/>
          </a:prstGeom>
        </p:spPr>
      </p:pic>
      <p:pic>
        <p:nvPicPr>
          <p:cNvPr id="6" name="Рисунок 5" descr="PB276169.JPG"/>
          <p:cNvPicPr>
            <a:picLocks noChangeAspect="1"/>
          </p:cNvPicPr>
          <p:nvPr/>
        </p:nvPicPr>
        <p:blipFill>
          <a:blip r:embed="rId4" cstate="print"/>
          <a:stretch>
            <a:fillRect/>
          </a:stretch>
        </p:blipFill>
        <p:spPr>
          <a:xfrm>
            <a:off x="107504" y="3940146"/>
            <a:ext cx="3874769" cy="2801222"/>
          </a:xfrm>
          <a:prstGeom prst="rect">
            <a:avLst/>
          </a:prstGeom>
          <a:ln w="19050">
            <a:solidFill>
              <a:schemeClr val="tx2">
                <a:lumMod val="75000"/>
              </a:schemeClr>
            </a:solidFill>
          </a:ln>
        </p:spPr>
      </p:pic>
      <p:pic>
        <p:nvPicPr>
          <p:cNvPr id="7" name="Рисунок 6" descr="PB276173.JPG"/>
          <p:cNvPicPr>
            <a:picLocks noChangeAspect="1"/>
          </p:cNvPicPr>
          <p:nvPr/>
        </p:nvPicPr>
        <p:blipFill>
          <a:blip r:embed="rId5" cstate="print"/>
          <a:stretch>
            <a:fillRect/>
          </a:stretch>
        </p:blipFill>
        <p:spPr>
          <a:xfrm>
            <a:off x="5076056" y="620688"/>
            <a:ext cx="3753988" cy="2664296"/>
          </a:xfrm>
          <a:prstGeom prst="rect">
            <a:avLst/>
          </a:prstGeom>
          <a:ln w="28575">
            <a:solidFill>
              <a:schemeClr val="accent6">
                <a:lumMod val="50000"/>
              </a:schemeClr>
            </a:solidFill>
          </a:ln>
        </p:spPr>
      </p:pic>
      <p:pic>
        <p:nvPicPr>
          <p:cNvPr id="8" name="Рисунок 7" descr="Перша.JPG"/>
          <p:cNvPicPr>
            <a:picLocks noChangeAspect="1"/>
          </p:cNvPicPr>
          <p:nvPr/>
        </p:nvPicPr>
        <p:blipFill>
          <a:blip r:embed="rId6" cstate="print"/>
          <a:stretch>
            <a:fillRect/>
          </a:stretch>
        </p:blipFill>
        <p:spPr>
          <a:xfrm>
            <a:off x="179512" y="764704"/>
            <a:ext cx="4139952" cy="3104964"/>
          </a:xfrm>
          <a:prstGeom prst="rect">
            <a:avLst/>
          </a:prstGeom>
          <a:ln>
            <a:noFill/>
          </a:ln>
          <a:effectLst>
            <a:outerShdw blurRad="292100" dist="139700" dir="2700000" algn="tl" rotWithShape="0">
              <a:srgbClr val="333333">
                <a:alpha val="65000"/>
              </a:srgbClr>
            </a:outerShdw>
          </a:effectLst>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4906888" cy="778098"/>
          </a:xfrm>
        </p:spPr>
        <p:txBody>
          <a:bodyPr/>
          <a:lstStyle/>
          <a:p>
            <a:r>
              <a:rPr lang="uk-UA" dirty="0" smtClean="0">
                <a:latin typeface="Gabriola" pitchFamily="82" charset="0"/>
              </a:rPr>
              <a:t>Склад кафедри</a:t>
            </a:r>
            <a:endParaRPr lang="ru-RU" dirty="0">
              <a:latin typeface="Gabriola" pitchFamily="82" charset="0"/>
            </a:endParaRPr>
          </a:p>
        </p:txBody>
      </p:sp>
      <p:pic>
        <p:nvPicPr>
          <p:cNvPr id="1026" name="Picture 2" descr="D:\Сайт_ППФ\Матеріали2011_2012\Для Фадєєвої ППОтаСП\біля університету.jpg"/>
          <p:cNvPicPr>
            <a:picLocks noGrp="1" noChangeAspect="1" noChangeArrowheads="1"/>
          </p:cNvPicPr>
          <p:nvPr>
            <p:ph idx="1"/>
          </p:nvPr>
        </p:nvPicPr>
        <p:blipFill>
          <a:blip r:embed="rId2" cstate="print"/>
          <a:srcRect/>
          <a:stretch>
            <a:fillRect/>
          </a:stretch>
        </p:blipFill>
        <p:spPr bwMode="auto">
          <a:xfrm>
            <a:off x="5309056" y="548680"/>
            <a:ext cx="3648405" cy="2736304"/>
          </a:xfrm>
          <a:prstGeom prst="rect">
            <a:avLst/>
          </a:prstGeom>
          <a:noFill/>
        </p:spPr>
      </p:pic>
      <p:pic>
        <p:nvPicPr>
          <p:cNvPr id="1027" name="Picture 3" descr="D:\Сайт_ППФ\Матеріали2011_2012\Для Фадєєвої ППОтаСП\на сходах біля ун-ту.jpg"/>
          <p:cNvPicPr>
            <a:picLocks noChangeAspect="1" noChangeArrowheads="1"/>
          </p:cNvPicPr>
          <p:nvPr/>
        </p:nvPicPr>
        <p:blipFill>
          <a:blip r:embed="rId3" cstate="print"/>
          <a:srcRect/>
          <a:stretch>
            <a:fillRect/>
          </a:stretch>
        </p:blipFill>
        <p:spPr bwMode="auto">
          <a:xfrm>
            <a:off x="107505" y="1052737"/>
            <a:ext cx="5040560" cy="3780036"/>
          </a:xfrm>
          <a:prstGeom prst="rect">
            <a:avLst/>
          </a:prstGeom>
          <a:noFill/>
        </p:spPr>
      </p:pic>
      <p:pic>
        <p:nvPicPr>
          <p:cNvPr id="1028" name="Picture 4" descr="D:\Сайт_ППФ\Матеріали2011_2012\Для Фадєєвої ППОтаСП\кафедра.jpg"/>
          <p:cNvPicPr>
            <a:picLocks noChangeAspect="1" noChangeArrowheads="1"/>
          </p:cNvPicPr>
          <p:nvPr/>
        </p:nvPicPr>
        <p:blipFill>
          <a:blip r:embed="rId4" cstate="print"/>
          <a:srcRect/>
          <a:stretch>
            <a:fillRect/>
          </a:stretch>
        </p:blipFill>
        <p:spPr bwMode="auto">
          <a:xfrm>
            <a:off x="4811978" y="3501008"/>
            <a:ext cx="4163148" cy="3122043"/>
          </a:xfrm>
          <a:prstGeom prst="rect">
            <a:avLst/>
          </a:prstGeom>
          <a:noFill/>
        </p:spPr>
      </p:pic>
      <p:pic>
        <p:nvPicPr>
          <p:cNvPr id="1029" name="Picture 5" descr="D:\Сайт_ППФ\Фото_Гол_Стор-13\Наш факультетський колектив.JPG"/>
          <p:cNvPicPr>
            <a:picLocks noChangeAspect="1" noChangeArrowheads="1"/>
          </p:cNvPicPr>
          <p:nvPr/>
        </p:nvPicPr>
        <p:blipFill>
          <a:blip r:embed="rId5" cstate="print"/>
          <a:srcRect/>
          <a:stretch>
            <a:fillRect/>
          </a:stretch>
        </p:blipFill>
        <p:spPr bwMode="auto">
          <a:xfrm>
            <a:off x="0" y="5085184"/>
            <a:ext cx="2110880" cy="1583160"/>
          </a:xfrm>
          <a:prstGeom prst="rect">
            <a:avLst/>
          </a:prstGeom>
          <a:noFill/>
        </p:spPr>
      </p:pic>
      <p:pic>
        <p:nvPicPr>
          <p:cNvPr id="1030" name="Picture 6" descr="D:\Сайт_ППФ\Фото_Гол_Стор-13\P8316079.JPG"/>
          <p:cNvPicPr>
            <a:picLocks noChangeAspect="1" noChangeArrowheads="1"/>
          </p:cNvPicPr>
          <p:nvPr/>
        </p:nvPicPr>
        <p:blipFill>
          <a:blip r:embed="rId6" cstate="print"/>
          <a:srcRect/>
          <a:stretch>
            <a:fillRect/>
          </a:stretch>
        </p:blipFill>
        <p:spPr bwMode="auto">
          <a:xfrm>
            <a:off x="2195735" y="4797152"/>
            <a:ext cx="2507699" cy="1880774"/>
          </a:xfrm>
          <a:prstGeom prst="rect">
            <a:avLst/>
          </a:prstGeom>
          <a:noFill/>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116632"/>
            <a:ext cx="8435280" cy="864096"/>
          </a:xfrm>
        </p:spPr>
        <p:txBody>
          <a:bodyPr>
            <a:normAutofit/>
          </a:bodyPr>
          <a:lstStyle/>
          <a:p>
            <a:pPr algn="l"/>
            <a:r>
              <a:rPr lang="uk-UA" b="1" i="1" dirty="0" smtClean="0">
                <a:solidFill>
                  <a:schemeClr val="accent4">
                    <a:lumMod val="75000"/>
                  </a:schemeClr>
                </a:solidFill>
                <a:latin typeface="Gabriola" pitchFamily="82" charset="0"/>
              </a:rPr>
              <a:t>Обласна науково-практична конференція</a:t>
            </a:r>
            <a:endParaRPr lang="ru-RU" b="1" i="1" dirty="0">
              <a:solidFill>
                <a:schemeClr val="accent4">
                  <a:lumMod val="75000"/>
                </a:schemeClr>
              </a:solidFill>
              <a:latin typeface="Gabriola" pitchFamily="82" charset="0"/>
            </a:endParaRPr>
          </a:p>
        </p:txBody>
      </p:sp>
      <p:pic>
        <p:nvPicPr>
          <p:cNvPr id="7" name="Рисунок 6" descr="IMG_6714.JPG"/>
          <p:cNvPicPr>
            <a:picLocks noChangeAspect="1"/>
          </p:cNvPicPr>
          <p:nvPr/>
        </p:nvPicPr>
        <p:blipFill>
          <a:blip r:embed="rId2" cstate="print"/>
          <a:stretch>
            <a:fillRect/>
          </a:stretch>
        </p:blipFill>
        <p:spPr>
          <a:xfrm>
            <a:off x="6732240" y="908720"/>
            <a:ext cx="2267744" cy="1700808"/>
          </a:xfrm>
          <a:prstGeom prst="rect">
            <a:avLst/>
          </a:prstGeom>
        </p:spPr>
      </p:pic>
      <p:pic>
        <p:nvPicPr>
          <p:cNvPr id="9" name="Содержимое 8" descr="IMG_6648.JPG"/>
          <p:cNvPicPr>
            <a:picLocks noGrp="1" noChangeAspect="1"/>
          </p:cNvPicPr>
          <p:nvPr>
            <p:ph idx="1"/>
          </p:nvPr>
        </p:nvPicPr>
        <p:blipFill>
          <a:blip r:embed="rId3" cstate="print"/>
          <a:stretch>
            <a:fillRect/>
          </a:stretch>
        </p:blipFill>
        <p:spPr>
          <a:xfrm>
            <a:off x="179512" y="3861048"/>
            <a:ext cx="3795581" cy="2846685"/>
          </a:xfrm>
        </p:spPr>
      </p:pic>
      <p:pic>
        <p:nvPicPr>
          <p:cNvPr id="10" name="Рисунок 9" descr="IMG_6659.JPG"/>
          <p:cNvPicPr>
            <a:picLocks noChangeAspect="1"/>
          </p:cNvPicPr>
          <p:nvPr/>
        </p:nvPicPr>
        <p:blipFill>
          <a:blip r:embed="rId4" cstate="print"/>
          <a:stretch>
            <a:fillRect/>
          </a:stretch>
        </p:blipFill>
        <p:spPr>
          <a:xfrm>
            <a:off x="3995937" y="836713"/>
            <a:ext cx="2592288" cy="3456384"/>
          </a:xfrm>
          <a:prstGeom prst="rect">
            <a:avLst/>
          </a:prstGeom>
          <a:ln w="19050">
            <a:solidFill>
              <a:schemeClr val="accent6">
                <a:lumMod val="75000"/>
              </a:schemeClr>
            </a:solidFill>
          </a:ln>
        </p:spPr>
      </p:pic>
      <p:pic>
        <p:nvPicPr>
          <p:cNvPr id="11" name="Рисунок 10" descr="IMG_6662.JPG"/>
          <p:cNvPicPr>
            <a:picLocks noChangeAspect="1"/>
          </p:cNvPicPr>
          <p:nvPr/>
        </p:nvPicPr>
        <p:blipFill>
          <a:blip r:embed="rId5" cstate="print"/>
          <a:stretch>
            <a:fillRect/>
          </a:stretch>
        </p:blipFill>
        <p:spPr>
          <a:xfrm>
            <a:off x="179512" y="980728"/>
            <a:ext cx="2592288" cy="1944216"/>
          </a:xfrm>
          <a:prstGeom prst="rect">
            <a:avLst/>
          </a:prstGeom>
        </p:spPr>
      </p:pic>
      <p:pic>
        <p:nvPicPr>
          <p:cNvPr id="12" name="Рисунок 11" descr="IMG_6701.JPG"/>
          <p:cNvPicPr>
            <a:picLocks noChangeAspect="1"/>
          </p:cNvPicPr>
          <p:nvPr/>
        </p:nvPicPr>
        <p:blipFill>
          <a:blip r:embed="rId6" cstate="print"/>
          <a:stretch>
            <a:fillRect/>
          </a:stretch>
        </p:blipFill>
        <p:spPr>
          <a:xfrm>
            <a:off x="7380312" y="4581128"/>
            <a:ext cx="1584176" cy="2112235"/>
          </a:xfrm>
          <a:prstGeom prst="rect">
            <a:avLst/>
          </a:prstGeom>
          <a:ln>
            <a:noFill/>
          </a:ln>
          <a:effectLst>
            <a:outerShdw blurRad="292100" dist="139700" dir="2700000" algn="tl" rotWithShape="0">
              <a:srgbClr val="333333">
                <a:alpha val="65000"/>
              </a:srgbClr>
            </a:outerShdw>
          </a:effectLst>
        </p:spPr>
      </p:pic>
      <p:pic>
        <p:nvPicPr>
          <p:cNvPr id="13" name="Рисунок 12" descr="IMG_6715.JPG"/>
          <p:cNvPicPr>
            <a:picLocks noChangeAspect="1"/>
          </p:cNvPicPr>
          <p:nvPr/>
        </p:nvPicPr>
        <p:blipFill>
          <a:blip r:embed="rId7" cstate="print"/>
          <a:stretch>
            <a:fillRect/>
          </a:stretch>
        </p:blipFill>
        <p:spPr>
          <a:xfrm>
            <a:off x="3995936" y="4221088"/>
            <a:ext cx="3275856" cy="2456892"/>
          </a:xfrm>
          <a:prstGeom prst="rect">
            <a:avLst/>
          </a:prstGeom>
        </p:spPr>
      </p:pic>
      <p:pic>
        <p:nvPicPr>
          <p:cNvPr id="5" name="Рисунок 4" descr="100_5276.JPG"/>
          <p:cNvPicPr>
            <a:picLocks noChangeAspect="1"/>
          </p:cNvPicPr>
          <p:nvPr/>
        </p:nvPicPr>
        <p:blipFill>
          <a:blip r:embed="rId8" cstate="print"/>
          <a:srcRect l="18845" r="14699" b="15612"/>
          <a:stretch>
            <a:fillRect/>
          </a:stretch>
        </p:blipFill>
        <p:spPr>
          <a:xfrm>
            <a:off x="6804248" y="2420888"/>
            <a:ext cx="2160240" cy="2057372"/>
          </a:xfrm>
          <a:prstGeom prst="rect">
            <a:avLst/>
          </a:prstGeom>
          <a:ln w="28575">
            <a:solidFill>
              <a:schemeClr val="accent6">
                <a:lumMod val="60000"/>
                <a:lumOff val="40000"/>
              </a:schemeClr>
            </a:solidFill>
          </a:ln>
        </p:spPr>
      </p:pic>
      <p:pic>
        <p:nvPicPr>
          <p:cNvPr id="14" name="Рисунок 13" descr="IMG_6679.JPG"/>
          <p:cNvPicPr>
            <a:picLocks noChangeAspect="1"/>
          </p:cNvPicPr>
          <p:nvPr/>
        </p:nvPicPr>
        <p:blipFill>
          <a:blip r:embed="rId9" cstate="print"/>
          <a:stretch>
            <a:fillRect/>
          </a:stretch>
        </p:blipFill>
        <p:spPr>
          <a:xfrm>
            <a:off x="1403648" y="2492896"/>
            <a:ext cx="2411760" cy="1808820"/>
          </a:xfrm>
          <a:prstGeom prst="rect">
            <a:avLst/>
          </a:prstGeom>
          <a:ln w="38100">
            <a:solidFill>
              <a:schemeClr val="bg1"/>
            </a:solid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116632"/>
            <a:ext cx="6275040" cy="864096"/>
          </a:xfrm>
        </p:spPr>
        <p:txBody>
          <a:bodyPr>
            <a:normAutofit/>
          </a:bodyPr>
          <a:lstStyle/>
          <a:p>
            <a:r>
              <a:rPr lang="uk-UA" i="1" dirty="0" smtClean="0">
                <a:solidFill>
                  <a:schemeClr val="accent4">
                    <a:lumMod val="75000"/>
                  </a:schemeClr>
                </a:solidFill>
                <a:latin typeface="Gabriola" pitchFamily="82" charset="0"/>
              </a:rPr>
              <a:t>Поїздка  до  с. </a:t>
            </a:r>
            <a:r>
              <a:rPr lang="uk-UA" i="1" dirty="0" err="1" smtClean="0">
                <a:solidFill>
                  <a:schemeClr val="accent4">
                    <a:lumMod val="75000"/>
                  </a:schemeClr>
                </a:solidFill>
                <a:latin typeface="Gabriola" pitchFamily="82" charset="0"/>
              </a:rPr>
              <a:t>Павлиш</a:t>
            </a:r>
            <a:r>
              <a:rPr lang="uk-UA" i="1" dirty="0" smtClean="0">
                <a:solidFill>
                  <a:schemeClr val="accent4">
                    <a:lumMod val="75000"/>
                  </a:schemeClr>
                </a:solidFill>
                <a:latin typeface="Gabriola" pitchFamily="82" charset="0"/>
              </a:rPr>
              <a:t> 2011 рік</a:t>
            </a:r>
            <a:endParaRPr lang="ru-RU" i="1" dirty="0">
              <a:solidFill>
                <a:schemeClr val="accent4">
                  <a:lumMod val="75000"/>
                </a:schemeClr>
              </a:solidFill>
              <a:latin typeface="Gabriola" pitchFamily="82" charset="0"/>
            </a:endParaRPr>
          </a:p>
        </p:txBody>
      </p:sp>
      <p:pic>
        <p:nvPicPr>
          <p:cNvPr id="4" name="Содержимое 3" descr="IMG_4926.JPG"/>
          <p:cNvPicPr>
            <a:picLocks noGrp="1" noChangeAspect="1"/>
          </p:cNvPicPr>
          <p:nvPr>
            <p:ph idx="1"/>
          </p:nvPr>
        </p:nvPicPr>
        <p:blipFill>
          <a:blip r:embed="rId3" cstate="print"/>
          <a:stretch>
            <a:fillRect/>
          </a:stretch>
        </p:blipFill>
        <p:spPr>
          <a:xfrm>
            <a:off x="5220072" y="836712"/>
            <a:ext cx="3809398" cy="2857049"/>
          </a:xfrm>
        </p:spPr>
      </p:pic>
      <p:pic>
        <p:nvPicPr>
          <p:cNvPr id="5" name="Рисунок 4" descr="IMG_4934.JPG"/>
          <p:cNvPicPr>
            <a:picLocks noChangeAspect="1"/>
          </p:cNvPicPr>
          <p:nvPr/>
        </p:nvPicPr>
        <p:blipFill>
          <a:blip r:embed="rId4" cstate="print"/>
          <a:stretch>
            <a:fillRect/>
          </a:stretch>
        </p:blipFill>
        <p:spPr>
          <a:xfrm>
            <a:off x="107504" y="980728"/>
            <a:ext cx="2592288" cy="1944216"/>
          </a:xfrm>
          <a:prstGeom prst="rect">
            <a:avLst/>
          </a:prstGeom>
        </p:spPr>
      </p:pic>
      <p:pic>
        <p:nvPicPr>
          <p:cNvPr id="6" name="Рисунок 5" descr="IMG_4939.JPG"/>
          <p:cNvPicPr>
            <a:picLocks noChangeAspect="1"/>
          </p:cNvPicPr>
          <p:nvPr/>
        </p:nvPicPr>
        <p:blipFill>
          <a:blip r:embed="rId5" cstate="print"/>
          <a:stretch>
            <a:fillRect/>
          </a:stretch>
        </p:blipFill>
        <p:spPr>
          <a:xfrm>
            <a:off x="2615274" y="980727"/>
            <a:ext cx="2676806" cy="2007605"/>
          </a:xfrm>
          <a:prstGeom prst="rect">
            <a:avLst/>
          </a:prstGeom>
          <a:ln w="12700">
            <a:solidFill>
              <a:srgbClr val="FFFF00"/>
            </a:solidFill>
          </a:ln>
        </p:spPr>
      </p:pic>
      <p:pic>
        <p:nvPicPr>
          <p:cNvPr id="7" name="Рисунок 6" descr="IMG_4960.JPG"/>
          <p:cNvPicPr>
            <a:picLocks noChangeAspect="1"/>
          </p:cNvPicPr>
          <p:nvPr/>
        </p:nvPicPr>
        <p:blipFill>
          <a:blip r:embed="rId6" cstate="print"/>
          <a:stretch>
            <a:fillRect/>
          </a:stretch>
        </p:blipFill>
        <p:spPr>
          <a:xfrm>
            <a:off x="179511" y="3068960"/>
            <a:ext cx="2688299" cy="2016224"/>
          </a:xfrm>
          <a:prstGeom prst="rect">
            <a:avLst/>
          </a:prstGeom>
        </p:spPr>
      </p:pic>
      <p:pic>
        <p:nvPicPr>
          <p:cNvPr id="8" name="Рисунок 7" descr="IMG_4938.JPG"/>
          <p:cNvPicPr>
            <a:picLocks noChangeAspect="1"/>
          </p:cNvPicPr>
          <p:nvPr/>
        </p:nvPicPr>
        <p:blipFill>
          <a:blip r:embed="rId7" cstate="print"/>
          <a:stretch>
            <a:fillRect/>
          </a:stretch>
        </p:blipFill>
        <p:spPr>
          <a:xfrm>
            <a:off x="5220072" y="3861048"/>
            <a:ext cx="3707904" cy="2780928"/>
          </a:xfrm>
          <a:prstGeom prst="rect">
            <a:avLst/>
          </a:prstGeom>
        </p:spPr>
      </p:pic>
      <p:pic>
        <p:nvPicPr>
          <p:cNvPr id="9" name="Рисунок 8" descr="IMG_4968.JPG"/>
          <p:cNvPicPr>
            <a:picLocks noChangeAspect="1"/>
          </p:cNvPicPr>
          <p:nvPr/>
        </p:nvPicPr>
        <p:blipFill>
          <a:blip r:embed="rId8" cstate="print"/>
          <a:stretch>
            <a:fillRect/>
          </a:stretch>
        </p:blipFill>
        <p:spPr>
          <a:xfrm>
            <a:off x="2987824" y="3140968"/>
            <a:ext cx="2123728" cy="1592796"/>
          </a:xfrm>
          <a:prstGeom prst="rect">
            <a:avLst/>
          </a:prstGeom>
        </p:spPr>
      </p:pic>
      <p:pic>
        <p:nvPicPr>
          <p:cNvPr id="10" name="Рисунок 9" descr="IMG_4979.JPG"/>
          <p:cNvPicPr>
            <a:picLocks noChangeAspect="1"/>
          </p:cNvPicPr>
          <p:nvPr/>
        </p:nvPicPr>
        <p:blipFill>
          <a:blip r:embed="rId9" cstate="print"/>
          <a:stretch>
            <a:fillRect/>
          </a:stretch>
        </p:blipFill>
        <p:spPr>
          <a:xfrm>
            <a:off x="2267744" y="4581128"/>
            <a:ext cx="2843808" cy="2132856"/>
          </a:xfrm>
          <a:prstGeom prst="rect">
            <a:avLst/>
          </a:prstGeom>
        </p:spPr>
      </p:pic>
      <p:pic>
        <p:nvPicPr>
          <p:cNvPr id="11" name="Рисунок 10" descr="IMG_4992.JPG"/>
          <p:cNvPicPr>
            <a:picLocks noChangeAspect="1"/>
          </p:cNvPicPr>
          <p:nvPr/>
        </p:nvPicPr>
        <p:blipFill>
          <a:blip r:embed="rId10" cstate="print"/>
          <a:stretch>
            <a:fillRect/>
          </a:stretch>
        </p:blipFill>
        <p:spPr>
          <a:xfrm>
            <a:off x="46989" y="5157192"/>
            <a:ext cx="2112235" cy="1584176"/>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algn="r"/>
            <a:r>
              <a:rPr lang="uk-UA" b="1" i="1" dirty="0" smtClean="0">
                <a:solidFill>
                  <a:schemeClr val="accent4">
                    <a:lumMod val="75000"/>
                  </a:schemeClr>
                </a:solidFill>
                <a:latin typeface="Gabriola" pitchFamily="82" charset="0"/>
              </a:rPr>
              <a:t>Всеукраїнська науково-практична конференція 2012 рік</a:t>
            </a:r>
            <a:endParaRPr lang="ru-RU" b="1" i="1" dirty="0">
              <a:solidFill>
                <a:schemeClr val="accent4">
                  <a:lumMod val="75000"/>
                </a:schemeClr>
              </a:solidFill>
              <a:latin typeface="Gabriola" pitchFamily="82" charset="0"/>
            </a:endParaRPr>
          </a:p>
        </p:txBody>
      </p:sp>
      <p:pic>
        <p:nvPicPr>
          <p:cNvPr id="4" name="Содержимое 3" descr="DSCN5524.JPG"/>
          <p:cNvPicPr>
            <a:picLocks noGrp="1" noChangeAspect="1"/>
          </p:cNvPicPr>
          <p:nvPr>
            <p:ph idx="1"/>
          </p:nvPr>
        </p:nvPicPr>
        <p:blipFill>
          <a:blip r:embed="rId2" cstate="print"/>
          <a:stretch>
            <a:fillRect/>
          </a:stretch>
        </p:blipFill>
        <p:spPr>
          <a:xfrm>
            <a:off x="179512" y="1052736"/>
            <a:ext cx="4680520" cy="3380002"/>
          </a:xfrm>
        </p:spPr>
      </p:pic>
      <p:pic>
        <p:nvPicPr>
          <p:cNvPr id="5" name="Рисунок 4" descr="DSCN5557.JPG"/>
          <p:cNvPicPr>
            <a:picLocks noChangeAspect="1"/>
          </p:cNvPicPr>
          <p:nvPr/>
        </p:nvPicPr>
        <p:blipFill>
          <a:blip r:embed="rId3" cstate="print"/>
          <a:stretch>
            <a:fillRect/>
          </a:stretch>
        </p:blipFill>
        <p:spPr>
          <a:xfrm>
            <a:off x="5063547" y="1412776"/>
            <a:ext cx="3840426" cy="2880320"/>
          </a:xfrm>
          <a:prstGeom prst="rect">
            <a:avLst/>
          </a:prstGeom>
        </p:spPr>
      </p:pic>
      <p:pic>
        <p:nvPicPr>
          <p:cNvPr id="6" name="Рисунок 5" descr="DSCN5562.JPG"/>
          <p:cNvPicPr>
            <a:picLocks noChangeAspect="1"/>
          </p:cNvPicPr>
          <p:nvPr/>
        </p:nvPicPr>
        <p:blipFill>
          <a:blip r:embed="rId4" cstate="print"/>
          <a:stretch>
            <a:fillRect/>
          </a:stretch>
        </p:blipFill>
        <p:spPr>
          <a:xfrm>
            <a:off x="179512" y="4509120"/>
            <a:ext cx="2808312" cy="2106234"/>
          </a:xfrm>
          <a:prstGeom prst="rect">
            <a:avLst/>
          </a:prstGeom>
        </p:spPr>
      </p:pic>
      <p:pic>
        <p:nvPicPr>
          <p:cNvPr id="7" name="Рисунок 6" descr="DSCN5545.JPG"/>
          <p:cNvPicPr>
            <a:picLocks noChangeAspect="1"/>
          </p:cNvPicPr>
          <p:nvPr/>
        </p:nvPicPr>
        <p:blipFill>
          <a:blip r:embed="rId5" cstate="print"/>
          <a:stretch>
            <a:fillRect/>
          </a:stretch>
        </p:blipFill>
        <p:spPr>
          <a:xfrm>
            <a:off x="3240360" y="4509120"/>
            <a:ext cx="2771800" cy="2078850"/>
          </a:xfrm>
          <a:prstGeom prst="rect">
            <a:avLst/>
          </a:prstGeom>
        </p:spPr>
      </p:pic>
      <p:pic>
        <p:nvPicPr>
          <p:cNvPr id="8" name="Рисунок 7" descr="DSCN5580.JPG"/>
          <p:cNvPicPr>
            <a:picLocks noChangeAspect="1"/>
          </p:cNvPicPr>
          <p:nvPr/>
        </p:nvPicPr>
        <p:blipFill>
          <a:blip r:embed="rId6" cstate="print"/>
          <a:stretch>
            <a:fillRect/>
          </a:stretch>
        </p:blipFill>
        <p:spPr>
          <a:xfrm>
            <a:off x="6228184" y="4509120"/>
            <a:ext cx="2747797" cy="2060848"/>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116632"/>
            <a:ext cx="6203032" cy="864096"/>
          </a:xfrm>
        </p:spPr>
        <p:txBody>
          <a:bodyPr>
            <a:normAutofit/>
          </a:bodyPr>
          <a:lstStyle/>
          <a:p>
            <a:r>
              <a:rPr lang="uk-UA" b="1" i="1" dirty="0" smtClean="0">
                <a:solidFill>
                  <a:schemeClr val="accent4">
                    <a:lumMod val="75000"/>
                  </a:schemeClr>
                </a:solidFill>
                <a:latin typeface="Gabriola" pitchFamily="82" charset="0"/>
              </a:rPr>
              <a:t>Вручення дипломів 2012 рік</a:t>
            </a:r>
            <a:endParaRPr lang="ru-RU" b="1" i="1" dirty="0">
              <a:solidFill>
                <a:schemeClr val="accent4">
                  <a:lumMod val="75000"/>
                </a:schemeClr>
              </a:solidFill>
              <a:latin typeface="Gabriola" pitchFamily="82" charset="0"/>
            </a:endParaRPr>
          </a:p>
        </p:txBody>
      </p:sp>
      <p:pic>
        <p:nvPicPr>
          <p:cNvPr id="4" name="Содержимое 3" descr="P5315947.JPG"/>
          <p:cNvPicPr>
            <a:picLocks noGrp="1" noChangeAspect="1"/>
          </p:cNvPicPr>
          <p:nvPr>
            <p:ph idx="1"/>
          </p:nvPr>
        </p:nvPicPr>
        <p:blipFill>
          <a:blip r:embed="rId2" cstate="print"/>
          <a:stretch>
            <a:fillRect/>
          </a:stretch>
        </p:blipFill>
        <p:spPr>
          <a:xfrm>
            <a:off x="251520" y="980728"/>
            <a:ext cx="3233333" cy="2425000"/>
          </a:xfrm>
          <a:prstGeom prst="rect">
            <a:avLst/>
          </a:prstGeom>
        </p:spPr>
      </p:pic>
      <p:pic>
        <p:nvPicPr>
          <p:cNvPr id="5" name="Рисунок 4" descr="P5305849.JPG"/>
          <p:cNvPicPr>
            <a:picLocks noChangeAspect="1"/>
          </p:cNvPicPr>
          <p:nvPr/>
        </p:nvPicPr>
        <p:blipFill>
          <a:blip r:embed="rId3" cstate="print"/>
          <a:stretch>
            <a:fillRect/>
          </a:stretch>
        </p:blipFill>
        <p:spPr>
          <a:xfrm>
            <a:off x="6876256" y="692696"/>
            <a:ext cx="2067694" cy="2756925"/>
          </a:xfrm>
          <a:prstGeom prst="rect">
            <a:avLst/>
          </a:prstGeom>
          <a:ln>
            <a:noFill/>
          </a:ln>
          <a:effectLst>
            <a:outerShdw blurRad="292100" dist="139700" dir="2700000" algn="tl" rotWithShape="0">
              <a:srgbClr val="333333">
                <a:alpha val="65000"/>
              </a:srgbClr>
            </a:outerShdw>
          </a:effectLst>
        </p:spPr>
      </p:pic>
      <p:pic>
        <p:nvPicPr>
          <p:cNvPr id="6" name="Рисунок 5" descr="P5315901.JPG"/>
          <p:cNvPicPr>
            <a:picLocks noChangeAspect="1"/>
          </p:cNvPicPr>
          <p:nvPr/>
        </p:nvPicPr>
        <p:blipFill>
          <a:blip r:embed="rId4" cstate="print"/>
          <a:stretch>
            <a:fillRect/>
          </a:stretch>
        </p:blipFill>
        <p:spPr>
          <a:xfrm>
            <a:off x="5256925" y="3789040"/>
            <a:ext cx="3692687" cy="2845687"/>
          </a:xfrm>
          <a:prstGeom prst="rect">
            <a:avLst/>
          </a:prstGeom>
        </p:spPr>
      </p:pic>
      <p:pic>
        <p:nvPicPr>
          <p:cNvPr id="7" name="Рисунок 6" descr="P5315920.JPG"/>
          <p:cNvPicPr>
            <a:picLocks noChangeAspect="1"/>
          </p:cNvPicPr>
          <p:nvPr/>
        </p:nvPicPr>
        <p:blipFill>
          <a:blip r:embed="rId5" cstate="print"/>
          <a:srcRect t="16780" r="2920" b="30660"/>
          <a:stretch>
            <a:fillRect/>
          </a:stretch>
        </p:blipFill>
        <p:spPr>
          <a:xfrm>
            <a:off x="3563888" y="908720"/>
            <a:ext cx="3347864" cy="1359427"/>
          </a:xfrm>
          <a:prstGeom prst="rect">
            <a:avLst/>
          </a:prstGeom>
        </p:spPr>
      </p:pic>
      <p:pic>
        <p:nvPicPr>
          <p:cNvPr id="10" name="Рисунок 9" descr="P5315944.JPG"/>
          <p:cNvPicPr>
            <a:picLocks noChangeAspect="1"/>
          </p:cNvPicPr>
          <p:nvPr/>
        </p:nvPicPr>
        <p:blipFill>
          <a:blip r:embed="rId6" cstate="print"/>
          <a:stretch>
            <a:fillRect/>
          </a:stretch>
        </p:blipFill>
        <p:spPr>
          <a:xfrm>
            <a:off x="72009" y="4779150"/>
            <a:ext cx="2627783" cy="1970837"/>
          </a:xfrm>
          <a:prstGeom prst="rect">
            <a:avLst/>
          </a:prstGeom>
        </p:spPr>
      </p:pic>
      <p:pic>
        <p:nvPicPr>
          <p:cNvPr id="11" name="Рисунок 10" descr="P5315941.JPG"/>
          <p:cNvPicPr>
            <a:picLocks noChangeAspect="1"/>
          </p:cNvPicPr>
          <p:nvPr/>
        </p:nvPicPr>
        <p:blipFill>
          <a:blip r:embed="rId7" cstate="print"/>
          <a:stretch>
            <a:fillRect/>
          </a:stretch>
        </p:blipFill>
        <p:spPr>
          <a:xfrm>
            <a:off x="395536" y="3212976"/>
            <a:ext cx="2016224" cy="1512168"/>
          </a:xfrm>
          <a:prstGeom prst="rect">
            <a:avLst/>
          </a:prstGeom>
        </p:spPr>
      </p:pic>
      <p:pic>
        <p:nvPicPr>
          <p:cNvPr id="12" name="Рисунок 11" descr="P5315905.JPG"/>
          <p:cNvPicPr>
            <a:picLocks noChangeAspect="1"/>
          </p:cNvPicPr>
          <p:nvPr/>
        </p:nvPicPr>
        <p:blipFill>
          <a:blip r:embed="rId8" cstate="print"/>
          <a:stretch>
            <a:fillRect/>
          </a:stretch>
        </p:blipFill>
        <p:spPr>
          <a:xfrm>
            <a:off x="2843808" y="2492896"/>
            <a:ext cx="3024336" cy="2268252"/>
          </a:xfrm>
          <a:prstGeom prst="rect">
            <a:avLst/>
          </a:prstGeom>
        </p:spPr>
      </p:pic>
      <p:pic>
        <p:nvPicPr>
          <p:cNvPr id="9" name="Рисунок 8" descr="P5315943.JPG"/>
          <p:cNvPicPr>
            <a:picLocks noChangeAspect="1"/>
          </p:cNvPicPr>
          <p:nvPr/>
        </p:nvPicPr>
        <p:blipFill>
          <a:blip r:embed="rId9" cstate="print"/>
          <a:stretch>
            <a:fillRect/>
          </a:stretch>
        </p:blipFill>
        <p:spPr>
          <a:xfrm>
            <a:off x="2771800" y="4941168"/>
            <a:ext cx="2339752" cy="1754814"/>
          </a:xfrm>
          <a:prstGeom prst="rect">
            <a:avLst/>
          </a:prstGeom>
        </p:spPr>
      </p:pic>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117</TotalTime>
  <Words>1115</Words>
  <Application>Microsoft Office PowerPoint</Application>
  <PresentationFormat>Экран (4:3)</PresentationFormat>
  <Paragraphs>43</Paragraphs>
  <Slides>12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12</vt:i4>
      </vt:variant>
    </vt:vector>
  </HeadingPairs>
  <TitlesOfParts>
    <vt:vector size="13" baseType="lpstr">
      <vt:lpstr>Тема Office</vt:lpstr>
      <vt:lpstr>Кафедра педагогіки дошкільної та початкової освіти</vt:lpstr>
      <vt:lpstr>Історія кафедри</vt:lpstr>
      <vt:lpstr>Досягнення кафедри </vt:lpstr>
      <vt:lpstr>Нагороди професора Мельничука С.Г.</vt:lpstr>
      <vt:lpstr>Склад кафедри</vt:lpstr>
      <vt:lpstr>Обласна науково-практична конференція</vt:lpstr>
      <vt:lpstr>Поїздка  до  с. Павлиш 2011 рік</vt:lpstr>
      <vt:lpstr>Всеукраїнська науково-практична конференція 2012 рік</vt:lpstr>
      <vt:lpstr>Вручення дипломів 2012 рік</vt:lpstr>
      <vt:lpstr>Підсумкова конференція за результатами педагогічної практики</vt:lpstr>
      <vt:lpstr>Студентка Березовська К.  про педагогічну практику</vt:lpstr>
      <vt:lpstr>Студентка гр. 43 Рагуліна Н. про педагогічну практику. 2013 рік</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Кафедра педагогіки дошкільної та початкової освіти</dc:title>
  <dc:creator>Home</dc:creator>
  <cp:lastModifiedBy>Home</cp:lastModifiedBy>
  <cp:revision>14</cp:revision>
  <dcterms:created xsi:type="dcterms:W3CDTF">2013-04-13T08:02:45Z</dcterms:created>
  <dcterms:modified xsi:type="dcterms:W3CDTF">2013-04-14T07:48:01Z</dcterms:modified>
</cp:coreProperties>
</file>