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sldIdLst>
    <p:sldId id="256" r:id="rId2"/>
    <p:sldId id="257" r:id="rId3"/>
    <p:sldId id="258" r:id="rId4"/>
    <p:sldId id="263" r:id="rId5"/>
    <p:sldId id="265" r:id="rId6"/>
    <p:sldId id="270" r:id="rId7"/>
    <p:sldId id="264" r:id="rId8"/>
    <p:sldId id="268" r:id="rId9"/>
    <p:sldId id="271" r:id="rId10"/>
    <p:sldId id="261" r:id="rId11"/>
    <p:sldId id="262" r:id="rId12"/>
    <p:sldId id="259" r:id="rId13"/>
    <p:sldId id="272" r:id="rId14"/>
    <p:sldId id="260" r:id="rId15"/>
    <p:sldId id="269" r:id="rId16"/>
    <p:sldId id="266" r:id="rId17"/>
    <p:sldId id="267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5050"/>
    <a:srgbClr val="FF0000"/>
    <a:srgbClr val="FF6600"/>
    <a:srgbClr val="3399FF"/>
    <a:srgbClr val="9900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FC70C-2C91-4D4D-B657-091D8CAF0FAE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B781CB-CB0B-4DA2-A6A4-426EEB5FC8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781CB-CB0B-4DA2-A6A4-426EEB5FC89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7A763B-33F2-4960-A0C4-991B314564EC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12" Type="http://schemas.openxmlformats.org/officeDocument/2006/relationships/image" Target="../media/image94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11" Type="http://schemas.openxmlformats.org/officeDocument/2006/relationships/image" Target="../media/image93.jpeg"/><Relationship Id="rId5" Type="http://schemas.openxmlformats.org/officeDocument/2006/relationships/image" Target="../media/image87.jpeg"/><Relationship Id="rId10" Type="http://schemas.openxmlformats.org/officeDocument/2006/relationships/image" Target="../media/image92.jpeg"/><Relationship Id="rId4" Type="http://schemas.openxmlformats.org/officeDocument/2006/relationships/image" Target="../media/image86.jpeg"/><Relationship Id="rId9" Type="http://schemas.openxmlformats.org/officeDocument/2006/relationships/image" Target="../media/image9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Relationship Id="rId9" Type="http://schemas.openxmlformats.org/officeDocument/2006/relationships/image" Target="../media/image10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12" Type="http://schemas.openxmlformats.org/officeDocument/2006/relationships/image" Target="../media/image113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11" Type="http://schemas.openxmlformats.org/officeDocument/2006/relationships/image" Target="../media/image112.jpeg"/><Relationship Id="rId5" Type="http://schemas.openxmlformats.org/officeDocument/2006/relationships/image" Target="../media/image106.jpeg"/><Relationship Id="rId10" Type="http://schemas.openxmlformats.org/officeDocument/2006/relationships/image" Target="../media/image111.jpeg"/><Relationship Id="rId4" Type="http://schemas.openxmlformats.org/officeDocument/2006/relationships/image" Target="../media/image105.jpeg"/><Relationship Id="rId9" Type="http://schemas.openxmlformats.org/officeDocument/2006/relationships/image" Target="../media/image1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scaspee.com/conference-modern-problems-of-education-and-science-2013-january-26th-27th.html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5832648" cy="1008112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Навчання на факультеті педагогіки та психології</a:t>
            </a:r>
            <a:endParaRPr lang="ru-RU" sz="4400" dirty="0">
              <a:solidFill>
                <a:schemeClr val="accent3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412776"/>
            <a:ext cx="8287072" cy="5256584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Кафедра методик дошкільної та початкової освіти</a:t>
            </a:r>
            <a:endParaRPr lang="en-US" sz="30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uk-UA" sz="2400" b="1" dirty="0" smtClean="0">
                <a:solidFill>
                  <a:srgbClr val="FFC000"/>
                </a:solidFill>
                <a:latin typeface="Monotype Corsiva" pitchFamily="66" charset="0"/>
              </a:rPr>
              <a:t>Методика викладання математики (</a:t>
            </a:r>
            <a:r>
              <a:rPr lang="uk-UA" sz="2400" b="1" dirty="0" err="1" smtClean="0">
                <a:solidFill>
                  <a:srgbClr val="FFC000"/>
                </a:solidFill>
                <a:latin typeface="Monotype Corsiva" pitchFamily="66" charset="0"/>
              </a:rPr>
              <a:t>МВМ</a:t>
            </a:r>
            <a:r>
              <a:rPr lang="uk-UA" sz="2400" b="1" dirty="0" smtClean="0">
                <a:solidFill>
                  <a:srgbClr val="FFC000"/>
                </a:solidFill>
                <a:latin typeface="Monotype Corsiva" pitchFamily="66" charset="0"/>
              </a:rPr>
              <a:t>)</a:t>
            </a:r>
          </a:p>
          <a:p>
            <a:r>
              <a:rPr lang="uk-UA" sz="2400" b="1" dirty="0" smtClean="0">
                <a:solidFill>
                  <a:srgbClr val="FFC000"/>
                </a:solidFill>
                <a:latin typeface="Monotype Corsiva" pitchFamily="66" charset="0"/>
              </a:rPr>
              <a:t>Методика формування елементарних математичних уявлень (МФЕМУ)</a:t>
            </a:r>
          </a:p>
          <a:p>
            <a:r>
              <a:rPr lang="uk-UA" sz="2400" b="1" dirty="0" smtClean="0">
                <a:solidFill>
                  <a:srgbClr val="FFC000"/>
                </a:solidFill>
                <a:latin typeface="Monotype Corsiva" pitchFamily="66" charset="0"/>
              </a:rPr>
              <a:t>Технології вивчення освітньої галузі  </a:t>
            </a:r>
            <a:r>
              <a:rPr lang="uk-UA" sz="2400" b="1" dirty="0" err="1" smtClean="0">
                <a:solidFill>
                  <a:srgbClr val="FFC000"/>
                </a:solidFill>
                <a:latin typeface="Monotype Corsiva" pitchFamily="66" charset="0"/>
                <a:cs typeface="Times New Roman"/>
              </a:rPr>
              <a:t>“</a:t>
            </a:r>
            <a:r>
              <a:rPr lang="uk-UA" sz="2400" b="1" dirty="0" err="1" smtClean="0">
                <a:solidFill>
                  <a:srgbClr val="FFC000"/>
                </a:solidFill>
                <a:latin typeface="Monotype Corsiva" pitchFamily="66" charset="0"/>
              </a:rPr>
              <a:t>Математика”</a:t>
            </a:r>
            <a:r>
              <a:rPr lang="uk-UA" sz="2400" b="1" dirty="0" smtClean="0">
                <a:solidFill>
                  <a:srgbClr val="FFC000"/>
                </a:solidFill>
                <a:latin typeface="Times New Roman"/>
                <a:cs typeface="Times New Roman"/>
              </a:rPr>
              <a:t> </a:t>
            </a:r>
            <a:r>
              <a:rPr lang="uk-UA" sz="2400" b="1" dirty="0" smtClean="0">
                <a:solidFill>
                  <a:srgbClr val="FFC000"/>
                </a:solidFill>
                <a:latin typeface="Monotype Corsiva" pitchFamily="66" charset="0"/>
              </a:rPr>
              <a:t>(ТВОГМ)</a:t>
            </a:r>
          </a:p>
          <a:p>
            <a:r>
              <a:rPr lang="uk-UA" sz="2400" b="1" dirty="0" smtClean="0">
                <a:solidFill>
                  <a:srgbClr val="FFC000"/>
                </a:solidFill>
                <a:latin typeface="Monotype Corsiva" pitchFamily="66" charset="0"/>
              </a:rPr>
              <a:t>Математичні методи у психології (ММП)</a:t>
            </a:r>
            <a:endParaRPr lang="uk-UA" sz="2800" b="1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pPr algn="ctr"/>
            <a:endParaRPr lang="uk-UA" sz="4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uk-UA" sz="4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l"/>
            <a:endParaRPr lang="uk-UA" b="1" i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l"/>
            <a:r>
              <a:rPr lang="uk-UA" b="1" i="1" dirty="0" smtClean="0">
                <a:solidFill>
                  <a:srgbClr val="002060"/>
                </a:solidFill>
                <a:latin typeface="Monotype Corsiva" pitchFamily="66" charset="0"/>
              </a:rPr>
              <a:t>Підготувала доцент Фадєєва Т.О.</a:t>
            </a:r>
            <a:endParaRPr lang="ru-RU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P50457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4653136"/>
            <a:ext cx="2699792" cy="2024844"/>
          </a:xfrm>
          <a:prstGeom prst="rect">
            <a:avLst/>
          </a:prstGeom>
        </p:spPr>
      </p:pic>
      <p:pic>
        <p:nvPicPr>
          <p:cNvPr id="11" name="Рисунок 10" descr="P1255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116632"/>
            <a:ext cx="1835696" cy="1376772"/>
          </a:xfrm>
          <a:prstGeom prst="rect">
            <a:avLst/>
          </a:prstGeom>
        </p:spPr>
      </p:pic>
      <p:pic>
        <p:nvPicPr>
          <p:cNvPr id="12" name="Рисунок 11" descr="000_00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653136"/>
            <a:ext cx="1728192" cy="1296144"/>
          </a:xfrm>
          <a:prstGeom prst="rect">
            <a:avLst/>
          </a:prstGeom>
        </p:spPr>
      </p:pic>
      <p:pic>
        <p:nvPicPr>
          <p:cNvPr id="13" name="Рисунок 12" descr="IMG_00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645024"/>
            <a:ext cx="2483768" cy="1862826"/>
          </a:xfrm>
          <a:prstGeom prst="rect">
            <a:avLst/>
          </a:prstGeom>
        </p:spPr>
      </p:pic>
      <p:pic>
        <p:nvPicPr>
          <p:cNvPr id="14" name="Рисунок 13" descr="P410548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4221088"/>
            <a:ext cx="1716699" cy="1287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uk-UA" sz="4000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Мультимедійні презентації</a:t>
            </a:r>
            <a:endParaRPr lang="ru-RU" sz="4000" i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11350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116632"/>
            <a:ext cx="3419872" cy="2564904"/>
          </a:xfrm>
        </p:spPr>
      </p:pic>
      <p:pic>
        <p:nvPicPr>
          <p:cNvPr id="5" name="Рисунок 4" descr="P11350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80728"/>
            <a:ext cx="3960440" cy="2970330"/>
          </a:xfrm>
          <a:prstGeom prst="rect">
            <a:avLst/>
          </a:prstGeom>
        </p:spPr>
      </p:pic>
      <p:pic>
        <p:nvPicPr>
          <p:cNvPr id="6" name="Рисунок 5" descr="P11350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2852936"/>
            <a:ext cx="4716016" cy="3537012"/>
          </a:xfrm>
          <a:prstGeom prst="rect">
            <a:avLst/>
          </a:prstGeom>
        </p:spPr>
      </p:pic>
      <p:pic>
        <p:nvPicPr>
          <p:cNvPr id="7" name="Рисунок 6" descr="P11350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149080"/>
            <a:ext cx="3059832" cy="229487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0344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4000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МВМ</a:t>
            </a: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: математичний аукціон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41054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56176" y="1268760"/>
            <a:ext cx="2722720" cy="2042040"/>
          </a:xfrm>
          <a:ln w="28575">
            <a:solidFill>
              <a:srgbClr val="00B0F0"/>
            </a:solidFill>
          </a:ln>
        </p:spPr>
      </p:pic>
      <p:pic>
        <p:nvPicPr>
          <p:cNvPr id="6" name="Рисунок 5" descr="P41054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052736"/>
            <a:ext cx="2267744" cy="1700808"/>
          </a:xfrm>
          <a:prstGeom prst="rect">
            <a:avLst/>
          </a:prstGeom>
        </p:spPr>
      </p:pic>
      <p:pic>
        <p:nvPicPr>
          <p:cNvPr id="7" name="Рисунок 6" descr="P41054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908720"/>
            <a:ext cx="3635896" cy="2726922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9" name="Рисунок 8" descr="P410549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861048"/>
            <a:ext cx="3360374" cy="2520280"/>
          </a:xfrm>
          <a:prstGeom prst="rect">
            <a:avLst/>
          </a:prstGeom>
        </p:spPr>
      </p:pic>
      <p:pic>
        <p:nvPicPr>
          <p:cNvPr id="11" name="Рисунок 10" descr="P410546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15816" y="2924944"/>
            <a:ext cx="2915816" cy="2186862"/>
          </a:xfrm>
          <a:prstGeom prst="rect">
            <a:avLst/>
          </a:prstGeom>
        </p:spPr>
      </p:pic>
      <p:pic>
        <p:nvPicPr>
          <p:cNvPr id="8" name="Рисунок 7" descr="P410545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20072" y="3429000"/>
            <a:ext cx="3792421" cy="2844316"/>
          </a:xfrm>
          <a:prstGeom prst="rect">
            <a:avLst/>
          </a:prstGeom>
        </p:spPr>
      </p:pic>
      <p:pic>
        <p:nvPicPr>
          <p:cNvPr id="10" name="Рисунок 9" descr="P410547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15816" y="4581128"/>
            <a:ext cx="2808312" cy="210623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Виставка з  </a:t>
            </a:r>
            <a:r>
              <a:rPr lang="uk-UA" sz="3600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МВМ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" name="Содержимое 9" descr="IMG_04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1" y="908720"/>
            <a:ext cx="2400267" cy="1800200"/>
          </a:xfrm>
        </p:spPr>
      </p:pic>
      <p:pic>
        <p:nvPicPr>
          <p:cNvPr id="11" name="Рисунок 10" descr="IMG_04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908720"/>
            <a:ext cx="4355976" cy="3266982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</p:pic>
      <p:pic>
        <p:nvPicPr>
          <p:cNvPr id="12" name="Рисунок 11" descr="IMG_04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077072"/>
            <a:ext cx="3467877" cy="2600908"/>
          </a:xfrm>
          <a:prstGeom prst="rect">
            <a:avLst/>
          </a:prstGeom>
        </p:spPr>
      </p:pic>
      <p:pic>
        <p:nvPicPr>
          <p:cNvPr id="14" name="Рисунок 13" descr="IMG_045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4005064"/>
            <a:ext cx="3528392" cy="2646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IMG_046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7784" y="1052736"/>
            <a:ext cx="1979712" cy="1484784"/>
          </a:xfrm>
          <a:prstGeom prst="rect">
            <a:avLst/>
          </a:prstGeom>
        </p:spPr>
      </p:pic>
      <p:pic>
        <p:nvPicPr>
          <p:cNvPr id="18" name="Рисунок 17" descr="IMG_046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7544" y="2636912"/>
            <a:ext cx="1800200" cy="1350150"/>
          </a:xfrm>
          <a:prstGeom prst="rect">
            <a:avLst/>
          </a:prstGeom>
          <a:ln w="28575">
            <a:solidFill>
              <a:schemeClr val="bg1">
                <a:lumMod val="95000"/>
              </a:schemeClr>
            </a:solidFill>
          </a:ln>
        </p:spPr>
      </p:pic>
      <p:pic>
        <p:nvPicPr>
          <p:cNvPr id="19" name="Рисунок 18" descr="IMG_046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55776" y="2780928"/>
            <a:ext cx="2339752" cy="1754814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856984" cy="576064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>
                <a:latin typeface="Monotype Corsiva" pitchFamily="66" charset="0"/>
              </a:rPr>
              <a:t>ТВОГМ:  У бібліотеці  ім. А.Гайдара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4" name="Содержимое 3" descr="000_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60098" y="980728"/>
            <a:ext cx="3552395" cy="2664296"/>
          </a:xfrm>
        </p:spPr>
      </p:pic>
      <p:pic>
        <p:nvPicPr>
          <p:cNvPr id="5" name="Рисунок 4" descr="000_0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36712"/>
            <a:ext cx="5328592" cy="3996444"/>
          </a:xfrm>
          <a:prstGeom prst="rect">
            <a:avLst/>
          </a:prstGeom>
        </p:spPr>
      </p:pic>
      <p:pic>
        <p:nvPicPr>
          <p:cNvPr id="6" name="Рисунок 5" descr="000_0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3789040"/>
            <a:ext cx="3901440" cy="2926080"/>
          </a:xfrm>
          <a:prstGeom prst="rect">
            <a:avLst/>
          </a:prstGeom>
        </p:spPr>
      </p:pic>
      <p:pic>
        <p:nvPicPr>
          <p:cNvPr id="7" name="Рисунок 6" descr="000_00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5085184"/>
            <a:ext cx="2046731" cy="1535048"/>
          </a:xfrm>
          <a:prstGeom prst="rect">
            <a:avLst/>
          </a:prstGeom>
        </p:spPr>
      </p:pic>
      <p:pic>
        <p:nvPicPr>
          <p:cNvPr id="8" name="Рисунок 7" descr="000_00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869160"/>
            <a:ext cx="2454776" cy="18410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A0543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908720"/>
            <a:ext cx="2211710" cy="29489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228184" cy="72008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Навчально-методичне забезпечення 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10101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228184" y="260648"/>
            <a:ext cx="2721245" cy="3666867"/>
          </a:xfrm>
          <a:ln w="28575">
            <a:solidFill>
              <a:srgbClr val="FFFF00"/>
            </a:solidFill>
          </a:ln>
        </p:spPr>
      </p:pic>
      <p:pic>
        <p:nvPicPr>
          <p:cNvPr id="5" name="Рисунок 4" descr="P10101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836712"/>
            <a:ext cx="3707904" cy="2780928"/>
          </a:xfrm>
          <a:prstGeom prst="rect">
            <a:avLst/>
          </a:prstGeom>
        </p:spPr>
      </p:pic>
      <p:pic>
        <p:nvPicPr>
          <p:cNvPr id="6" name="Рисунок 5" descr="P10101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2852936"/>
            <a:ext cx="2806147" cy="3821223"/>
          </a:xfrm>
          <a:prstGeom prst="rect">
            <a:avLst/>
          </a:prstGeom>
        </p:spPr>
      </p:pic>
      <p:pic>
        <p:nvPicPr>
          <p:cNvPr id="7" name="Содержимое 5" descr="PA0543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861048"/>
            <a:ext cx="2016224" cy="2688298"/>
          </a:xfrm>
          <a:prstGeom prst="rect">
            <a:avLst/>
          </a:prstGeom>
        </p:spPr>
      </p:pic>
      <p:pic>
        <p:nvPicPr>
          <p:cNvPr id="9" name="Рисунок 8" descr="PA05433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76256" y="4005064"/>
            <a:ext cx="2009643" cy="2741405"/>
          </a:xfrm>
          <a:prstGeom prst="rect">
            <a:avLst/>
          </a:prstGeom>
        </p:spPr>
      </p:pic>
      <p:pic>
        <p:nvPicPr>
          <p:cNvPr id="11" name="Рисунок 10" descr="PA05434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33718" y="3933056"/>
            <a:ext cx="1887674" cy="25168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І кінофестиваль студентського кіно з технології викладання математики 2011 рік</a:t>
            </a:r>
            <a:endParaRPr lang="ru-RU" sz="2800" dirty="0"/>
          </a:p>
        </p:txBody>
      </p:sp>
      <p:pic>
        <p:nvPicPr>
          <p:cNvPr id="4" name="Содержимое 3" descr="PC03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340768"/>
            <a:ext cx="3168352" cy="2376264"/>
          </a:xfrm>
        </p:spPr>
      </p:pic>
      <p:pic>
        <p:nvPicPr>
          <p:cNvPr id="6" name="Рисунок 5" descr="PC030004.JPG"/>
          <p:cNvPicPr>
            <a:picLocks noChangeAspect="1"/>
          </p:cNvPicPr>
          <p:nvPr/>
        </p:nvPicPr>
        <p:blipFill>
          <a:blip r:embed="rId3" cstate="print">
            <a:lum contrast="40000"/>
          </a:blip>
          <a:srcRect l="8263" t="9051" r="16138" b="16400"/>
          <a:stretch>
            <a:fillRect/>
          </a:stretch>
        </p:blipFill>
        <p:spPr>
          <a:xfrm>
            <a:off x="6084167" y="908721"/>
            <a:ext cx="2855979" cy="2112235"/>
          </a:xfrm>
          <a:prstGeom prst="rect">
            <a:avLst/>
          </a:prstGeom>
        </p:spPr>
      </p:pic>
      <p:pic>
        <p:nvPicPr>
          <p:cNvPr id="7" name="Рисунок 6" descr="PC0300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1412776"/>
            <a:ext cx="2627784" cy="1970838"/>
          </a:xfrm>
          <a:prstGeom prst="rect">
            <a:avLst/>
          </a:prstGeom>
        </p:spPr>
      </p:pic>
      <p:pic>
        <p:nvPicPr>
          <p:cNvPr id="8" name="Рисунок 7" descr="PC0300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2996952"/>
            <a:ext cx="2555776" cy="1916832"/>
          </a:xfrm>
          <a:prstGeom prst="rect">
            <a:avLst/>
          </a:prstGeom>
        </p:spPr>
      </p:pic>
      <p:pic>
        <p:nvPicPr>
          <p:cNvPr id="9" name="Рисунок 8" descr="PC0300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0232" y="4941168"/>
            <a:ext cx="2267744" cy="1700808"/>
          </a:xfrm>
          <a:prstGeom prst="rect">
            <a:avLst/>
          </a:prstGeom>
        </p:spPr>
      </p:pic>
      <p:pic>
        <p:nvPicPr>
          <p:cNvPr id="10" name="Рисунок 9" descr="PC03005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3928" y="3356992"/>
            <a:ext cx="2208246" cy="1656184"/>
          </a:xfrm>
          <a:prstGeom prst="rect">
            <a:avLst/>
          </a:prstGeom>
        </p:spPr>
      </p:pic>
      <p:pic>
        <p:nvPicPr>
          <p:cNvPr id="11" name="Рисунок 10" descr="PC03005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3356992"/>
            <a:ext cx="2531773" cy="1898830"/>
          </a:xfrm>
          <a:prstGeom prst="rect">
            <a:avLst/>
          </a:prstGeom>
        </p:spPr>
      </p:pic>
      <p:pic>
        <p:nvPicPr>
          <p:cNvPr id="12" name="Рисунок 11" descr="PC030074.JPG"/>
          <p:cNvPicPr>
            <a:picLocks noChangeAspect="1"/>
          </p:cNvPicPr>
          <p:nvPr/>
        </p:nvPicPr>
        <p:blipFill>
          <a:blip r:embed="rId9" cstate="print"/>
          <a:srcRect l="24013" t="34250" r="43700" b="5901"/>
          <a:stretch>
            <a:fillRect/>
          </a:stretch>
        </p:blipFill>
        <p:spPr>
          <a:xfrm>
            <a:off x="5240284" y="5067621"/>
            <a:ext cx="1203923" cy="1673747"/>
          </a:xfrm>
          <a:prstGeom prst="rect">
            <a:avLst/>
          </a:prstGeom>
        </p:spPr>
      </p:pic>
      <p:pic>
        <p:nvPicPr>
          <p:cNvPr id="13" name="Рисунок 12" descr="PC030088.JPG"/>
          <p:cNvPicPr>
            <a:picLocks noChangeAspect="1"/>
          </p:cNvPicPr>
          <p:nvPr/>
        </p:nvPicPr>
        <p:blipFill>
          <a:blip r:embed="rId10" cstate="print"/>
          <a:srcRect l="13776" t="3801" r="9838" b="21650"/>
          <a:stretch>
            <a:fillRect/>
          </a:stretch>
        </p:blipFill>
        <p:spPr>
          <a:xfrm>
            <a:off x="107504" y="4797152"/>
            <a:ext cx="2664296" cy="1950155"/>
          </a:xfrm>
          <a:prstGeom prst="rect">
            <a:avLst/>
          </a:prstGeom>
        </p:spPr>
      </p:pic>
      <p:pic>
        <p:nvPicPr>
          <p:cNvPr id="14" name="Рисунок 13" descr="PC030122.JPG"/>
          <p:cNvPicPr>
            <a:picLocks noChangeAspect="1"/>
          </p:cNvPicPr>
          <p:nvPr/>
        </p:nvPicPr>
        <p:blipFill>
          <a:blip r:embed="rId11" cstate="print"/>
          <a:srcRect l="20617" r="22227"/>
          <a:stretch>
            <a:fillRect/>
          </a:stretch>
        </p:blipFill>
        <p:spPr>
          <a:xfrm>
            <a:off x="2843808" y="3573016"/>
            <a:ext cx="1186393" cy="1556792"/>
          </a:xfrm>
          <a:prstGeom prst="rect">
            <a:avLst/>
          </a:prstGeom>
        </p:spPr>
      </p:pic>
      <p:pic>
        <p:nvPicPr>
          <p:cNvPr id="15" name="Рисунок 14" descr="PC030126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43808" y="5085184"/>
            <a:ext cx="2195736" cy="164680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ІІ кінофестиваль студентського кіно з технології викладання математики 2012 рік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1" name="Содержимое 10" descr="P50456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04248" y="620688"/>
            <a:ext cx="1953956" cy="1465467"/>
          </a:xfrm>
        </p:spPr>
      </p:pic>
      <p:pic>
        <p:nvPicPr>
          <p:cNvPr id="13" name="Рисунок 12" descr="P50457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2204864"/>
            <a:ext cx="2843808" cy="2132856"/>
          </a:xfrm>
          <a:prstGeom prst="rect">
            <a:avLst/>
          </a:prstGeom>
        </p:spPr>
      </p:pic>
      <p:pic>
        <p:nvPicPr>
          <p:cNvPr id="14" name="Рисунок 13" descr="P50457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196752"/>
            <a:ext cx="2843808" cy="2132856"/>
          </a:xfrm>
          <a:prstGeom prst="rect">
            <a:avLst/>
          </a:prstGeom>
        </p:spPr>
      </p:pic>
      <p:pic>
        <p:nvPicPr>
          <p:cNvPr id="15" name="Рисунок 14" descr="P50457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35221" y="3356992"/>
            <a:ext cx="3840427" cy="2880320"/>
          </a:xfrm>
          <a:prstGeom prst="rect">
            <a:avLst/>
          </a:prstGeom>
        </p:spPr>
      </p:pic>
      <p:pic>
        <p:nvPicPr>
          <p:cNvPr id="16" name="Рисунок 15" descr="P50457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4437112"/>
            <a:ext cx="2928325" cy="2196244"/>
          </a:xfrm>
          <a:prstGeom prst="rect">
            <a:avLst/>
          </a:prstGeom>
        </p:spPr>
      </p:pic>
      <p:pic>
        <p:nvPicPr>
          <p:cNvPr id="17" name="Рисунок 16" descr="P50457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5" y="1196752"/>
            <a:ext cx="2603781" cy="1952836"/>
          </a:xfrm>
          <a:prstGeom prst="rect">
            <a:avLst/>
          </a:prstGeom>
        </p:spPr>
      </p:pic>
      <p:pic>
        <p:nvPicPr>
          <p:cNvPr id="18" name="Рисунок 17" descr="P504569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3212976"/>
            <a:ext cx="1944216" cy="1458162"/>
          </a:xfrm>
          <a:prstGeom prst="rect">
            <a:avLst/>
          </a:prstGeom>
        </p:spPr>
      </p:pic>
      <p:pic>
        <p:nvPicPr>
          <p:cNvPr id="19" name="Рисунок 18" descr="P504569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4869160"/>
            <a:ext cx="2400266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Навчальні фільми І та ІІ кінофестивалів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P42256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3068960"/>
            <a:ext cx="2804680" cy="2103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7" descr="P42256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836712"/>
            <a:ext cx="2980643" cy="2194719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</p:pic>
      <p:pic>
        <p:nvPicPr>
          <p:cNvPr id="5" name="Рисунок 4" descr="P42256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836712"/>
            <a:ext cx="3275856" cy="2456892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7" name="Рисунок 6" descr="P42256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6256" y="188640"/>
            <a:ext cx="2112235" cy="1584176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8" name="Рисунок 7" descr="P422564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48264" y="1844824"/>
            <a:ext cx="1907704" cy="1430778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9" name="Рисунок 8" descr="P422564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5" y="3212976"/>
            <a:ext cx="2579779" cy="1934834"/>
          </a:xfrm>
          <a:prstGeom prst="rect">
            <a:avLst/>
          </a:prstGeom>
        </p:spPr>
      </p:pic>
      <p:pic>
        <p:nvPicPr>
          <p:cNvPr id="10" name="Рисунок 9" descr="P422565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12160" y="3356992"/>
            <a:ext cx="2915816" cy="2186862"/>
          </a:xfrm>
          <a:prstGeom prst="rect">
            <a:avLst/>
          </a:prstGeom>
        </p:spPr>
      </p:pic>
      <p:pic>
        <p:nvPicPr>
          <p:cNvPr id="11" name="Рисунок 10" descr="P422566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7544" y="5085184"/>
            <a:ext cx="2171733" cy="162880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2" name="Рисунок 11" descr="P422566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131840" y="5157192"/>
            <a:ext cx="2016224" cy="1512168"/>
          </a:xfrm>
          <a:prstGeom prst="rect">
            <a:avLst/>
          </a:prstGeom>
        </p:spPr>
      </p:pic>
      <p:pic>
        <p:nvPicPr>
          <p:cNvPr id="13" name="Рисунок 12" descr="P422565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364088" y="5301208"/>
            <a:ext cx="1691680" cy="126876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Рисунок 13" descr="P422565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308304" y="5445224"/>
            <a:ext cx="1475656" cy="110674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Monotype Corsiva" pitchFamily="66" charset="0"/>
              </a:rPr>
              <a:t>Участь у науково-практичних конференціях (Кіровоград, Черкаси, Форос, Полтава)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6" name="Содержимое 5" descr="P41756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7" y="1268760"/>
            <a:ext cx="3840426" cy="2880320"/>
          </a:xfrm>
        </p:spPr>
      </p:pic>
      <p:pic>
        <p:nvPicPr>
          <p:cNvPr id="1026" name="Picture 2" descr="D:\FOTO\Конференція частина 1\P4080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049796"/>
            <a:ext cx="4922096" cy="3691572"/>
          </a:xfrm>
          <a:prstGeom prst="rect">
            <a:avLst/>
          </a:prstGeom>
          <a:noFill/>
          <a:ln w="28575">
            <a:solidFill>
              <a:schemeClr val="bg2">
                <a:lumMod val="90000"/>
              </a:schemeClr>
            </a:solidFill>
          </a:ln>
        </p:spPr>
      </p:pic>
      <p:pic>
        <p:nvPicPr>
          <p:cNvPr id="8" name="Рисунок 7" descr="P40805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869668"/>
            <a:ext cx="3744416" cy="2808312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9" name="Рисунок 8" descr="P41756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1196752"/>
            <a:ext cx="1656184" cy="1242138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PB1544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24736" y="1196752"/>
            <a:ext cx="2411760" cy="1808820"/>
          </a:xfrm>
          <a:prstGeom prst="rect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_901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39952" y="2204864"/>
            <a:ext cx="2051720" cy="153879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936104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latin typeface="Monotype Corsiva" pitchFamily="66" charset="0"/>
              </a:rPr>
              <a:t>Основні наукові публікації доцента Фадєєвої Т.О.: монографія, посібники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25658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uk-UA" dirty="0" smtClean="0"/>
              <a:t>1. Фадєєва Т. О.  Наступність між дошкільним та початковим навчанням. – Кіровоград: РВЦ КДПУ ім. В. Винниченка, 2002. – 236 с.</a:t>
            </a:r>
            <a:r>
              <a:rPr lang="en-US" dirty="0" smtClean="0"/>
              <a:t> – ISBN 966-7401-95-</a:t>
            </a:r>
            <a:endParaRPr lang="ru-RU" dirty="0" smtClean="0"/>
          </a:p>
          <a:p>
            <a:pPr algn="just"/>
            <a:r>
              <a:rPr lang="uk-UA" dirty="0" smtClean="0"/>
              <a:t>2. Фадєєва Т. О. З чого починається математика?: Навчальний посібник. – К.: </a:t>
            </a:r>
            <a:r>
              <a:rPr lang="uk-UA" dirty="0" err="1" smtClean="0"/>
              <a:t>Станіца</a:t>
            </a:r>
            <a:r>
              <a:rPr lang="uk-UA" dirty="0" smtClean="0"/>
              <a:t>, 1996. – 64 с. </a:t>
            </a:r>
            <a:endParaRPr lang="ru-RU" dirty="0" smtClean="0"/>
          </a:p>
          <a:p>
            <a:pPr algn="just"/>
            <a:r>
              <a:rPr lang="uk-UA" cap="all" dirty="0" smtClean="0"/>
              <a:t>3. Ф</a:t>
            </a:r>
            <a:r>
              <a:rPr lang="uk-UA" dirty="0" smtClean="0"/>
              <a:t>адєєва Т. О. Цікаві задачі логічного характеру. – Донецьк: ЦПА, 1998. – 64 с. – </a:t>
            </a:r>
            <a:r>
              <a:rPr lang="en-US" dirty="0" smtClean="0"/>
              <a:t>ISBN</a:t>
            </a:r>
            <a:r>
              <a:rPr lang="uk-UA" dirty="0" smtClean="0"/>
              <a:t> 966-7177-28-9.</a:t>
            </a:r>
          </a:p>
          <a:p>
            <a:pPr algn="just"/>
            <a:r>
              <a:rPr lang="uk-UA" dirty="0" smtClean="0"/>
              <a:t>4. Фадєєва Т. О. Практичний курс «Методи математичної статистики у психології»: </a:t>
            </a:r>
            <a:r>
              <a:rPr lang="uk-UA" dirty="0" err="1" smtClean="0"/>
              <a:t>Навч</a:t>
            </a:r>
            <a:r>
              <a:rPr lang="uk-UA" dirty="0" smtClean="0"/>
              <a:t>. посібник. – Кіровоград: РВВ КДПУ ім. В. Винниченка, 2008. – 90 с. </a:t>
            </a:r>
            <a:endParaRPr lang="ru-RU" dirty="0" smtClean="0"/>
          </a:p>
          <a:p>
            <a:pPr algn="just"/>
            <a:r>
              <a:rPr lang="uk-UA" dirty="0" smtClean="0"/>
              <a:t>5. Фадєєва Т. О. Інноваційні технології навчання математики у початкових класах: Навчально-методичний посібник для студентів психолого-педагогічного факультету педагогічного університету. – Кіровоград: «Центр оперативної поліграфії «Авангард», 2011. – 95 с.</a:t>
            </a:r>
            <a:endParaRPr lang="ru-RU" dirty="0" smtClean="0"/>
          </a:p>
          <a:p>
            <a:pPr algn="just"/>
            <a:r>
              <a:rPr lang="uk-UA" dirty="0" smtClean="0"/>
              <a:t>6. Фадєєва Т.О. Навчальні матеріали до курсу «Методика формування елементарних математичних уявлень»: Навчально-методичний посібник для студентів психолого-педагогічного факультету педагогічного університету. – Кіровоград: «Центр оперативної поліграфії «Авангард», 2011. – 116 с.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>
            <a:noAutofit/>
          </a:bodyPr>
          <a:lstStyle/>
          <a:p>
            <a:pPr algn="ctr"/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Цілі та завдання викладання методико-математичних дисциплін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2" cy="5328592"/>
          </a:xfrm>
        </p:spPr>
        <p:txBody>
          <a:bodyPr>
            <a:normAutofit/>
          </a:bodyPr>
          <a:lstStyle/>
          <a:p>
            <a:pPr algn="just"/>
            <a:r>
              <a:rPr lang="uk-UA" sz="1800" dirty="0" smtClean="0"/>
              <a:t>Курси </a:t>
            </a:r>
            <a:r>
              <a:rPr lang="uk-UA" sz="1800" dirty="0" err="1" smtClean="0"/>
              <a:t>МВМ</a:t>
            </a:r>
            <a:r>
              <a:rPr lang="uk-UA" sz="1800" dirty="0" smtClean="0"/>
              <a:t>, ТВОГМ, ММП, МФЕМУ спрямовані на формування практико орієнтованих </a:t>
            </a:r>
            <a:r>
              <a:rPr lang="uk-UA" sz="1800" dirty="0" err="1" smtClean="0"/>
              <a:t>компетентностей</a:t>
            </a:r>
            <a:r>
              <a:rPr lang="uk-UA" sz="1800" dirty="0" smtClean="0"/>
              <a:t>  у майбутніх вчителів початкових класів. Програмою навчання передбачено теоретичний курс, практичні заняття та систему контрольно-оцінних заходів для якісного та об</a:t>
            </a:r>
            <a:r>
              <a:rPr lang="uk-UA" sz="1800" dirty="0" smtClean="0">
                <a:cs typeface="Times New Roman"/>
              </a:rPr>
              <a:t>’</a:t>
            </a:r>
            <a:r>
              <a:rPr lang="uk-UA" sz="1800" dirty="0" smtClean="0"/>
              <a:t>єктивного оцінювання знань студентів.</a:t>
            </a:r>
          </a:p>
          <a:p>
            <a:pPr algn="just"/>
            <a:r>
              <a:rPr lang="uk-UA" sz="1800" dirty="0" smtClean="0"/>
              <a:t>Навчання з предметів забезпечується електронними підручниками, </a:t>
            </a:r>
            <a:r>
              <a:rPr lang="uk-UA" sz="1800" dirty="0" err="1" smtClean="0"/>
              <a:t>Інтернет-ресурсом</a:t>
            </a:r>
            <a:r>
              <a:rPr lang="uk-UA" sz="1800" dirty="0" smtClean="0"/>
              <a:t> (сайтом з дисциплін),  навчальною літературою,  методичними рекомендаціями до складання державної атестації, системою презентацій, зразками виконання  базових методичних завдань зі складання планів-конспектів, проектів уроків (занять) з математики у початкових класах (ДНЗ), веденням студентського </a:t>
            </a:r>
            <a:r>
              <a:rPr lang="uk-UA" sz="1800" dirty="0" err="1" smtClean="0"/>
              <a:t>Портфоліо</a:t>
            </a:r>
            <a:r>
              <a:rPr lang="uk-UA" sz="1800" dirty="0" smtClean="0"/>
              <a:t>, рекомендаціями щодо виконання статистичних досліджень у психології та написання курсових робіт з </a:t>
            </a:r>
            <a:r>
              <a:rPr lang="uk-UA" sz="1800" dirty="0" err="1" smtClean="0"/>
              <a:t>МВМ</a:t>
            </a:r>
            <a:r>
              <a:rPr lang="uk-UA" sz="1800" dirty="0" smtClean="0"/>
              <a:t>, МФЕМУ, настановами до проведення  педагогічної практики.</a:t>
            </a:r>
          </a:p>
          <a:p>
            <a:pPr algn="just"/>
            <a:r>
              <a:rPr lang="uk-UA" sz="1800" dirty="0" smtClean="0"/>
              <a:t>Значна увага надається виховній роботі з предмету, а саме: проведенню  ділових ігор  з позакласної роботи;  складанню  конспектів позакласних  заходів різних типів; добору, накопиченню  та систематизації  завдань з логічним навантаженням,  нестандартних задач.  </a:t>
            </a:r>
          </a:p>
          <a:p>
            <a:pPr algn="just"/>
            <a:endParaRPr lang="uk-UA" sz="1800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latin typeface="Monotype Corsiva" pitchFamily="66" charset="0"/>
              </a:rPr>
              <a:t>Основні наукові публікації доцента Фадєєвої Т.О.: статті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54006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uk-UA" dirty="0" smtClean="0"/>
              <a:t>1. Фадєєва Т. О. Готовність дитини до шкільного навчання // Рідна школа. – 2003. – № 12. – С. 14 – 17.</a:t>
            </a:r>
            <a:endParaRPr lang="ru-RU" dirty="0" smtClean="0"/>
          </a:p>
          <a:p>
            <a:pPr algn="just"/>
            <a:r>
              <a:rPr lang="ru-RU" dirty="0" smtClean="0"/>
              <a:t>2. </a:t>
            </a:r>
            <a:r>
              <a:rPr lang="uk-UA" dirty="0" smtClean="0"/>
              <a:t>Фадєєва Т. О. Розвиток уяви дитини – умова її продуктивного учіння // Дошкільне виховання. – 2005. – № 2. – С. 6 – 8. – </a:t>
            </a:r>
            <a:r>
              <a:rPr lang="en-US" dirty="0" smtClean="0"/>
              <a:t>ISSN</a:t>
            </a:r>
            <a:r>
              <a:rPr lang="uk-UA" dirty="0" smtClean="0"/>
              <a:t> 0321-1401.</a:t>
            </a:r>
            <a:endParaRPr lang="ru-RU" dirty="0" smtClean="0"/>
          </a:p>
          <a:p>
            <a:pPr algn="just"/>
            <a:r>
              <a:rPr lang="uk-UA" dirty="0" smtClean="0"/>
              <a:t>3. Фадєєва Т. О. Мовна культура молодших школярів на уроках інформатики // Початкова школа. – 2006. – № 4 – С. 17 – 21. – </a:t>
            </a:r>
            <a:r>
              <a:rPr lang="en-US" dirty="0" smtClean="0"/>
              <a:t>ISSN</a:t>
            </a:r>
            <a:r>
              <a:rPr lang="uk-UA" dirty="0" smtClean="0"/>
              <a:t> 0131-5358.</a:t>
            </a:r>
            <a:endParaRPr lang="ru-RU" dirty="0" smtClean="0"/>
          </a:p>
          <a:p>
            <a:pPr algn="just"/>
            <a:r>
              <a:rPr lang="ru-RU" dirty="0" smtClean="0"/>
              <a:t>4. </a:t>
            </a:r>
            <a:r>
              <a:rPr lang="uk-UA" dirty="0" smtClean="0"/>
              <a:t>Фадєєва Т. О. Технологія складання нестандартних задач з математики // Початкова школа</a:t>
            </a:r>
            <a:r>
              <a:rPr lang="ru-RU" dirty="0" smtClean="0"/>
              <a:t>. – 2009. − №1. – С. 23 – 28.</a:t>
            </a:r>
            <a:r>
              <a:rPr lang="uk-UA" dirty="0" smtClean="0"/>
              <a:t> – </a:t>
            </a:r>
            <a:r>
              <a:rPr lang="en-US" dirty="0" smtClean="0"/>
              <a:t>ISSN</a:t>
            </a:r>
            <a:r>
              <a:rPr lang="uk-UA" dirty="0" smtClean="0"/>
              <a:t> 0131-5358.</a:t>
            </a:r>
          </a:p>
          <a:p>
            <a:pPr algn="just"/>
            <a:r>
              <a:rPr lang="uk-UA" dirty="0" smtClean="0"/>
              <a:t>5. Фадєєва Т. О. Інформаційно-комунікативні технології у професійно-методичній підготовці вчителя початкових класів // Педагогіка вищої школи: методологія, теорія, технології (тематичний випуск). – Київ: Інститут вищої освіти НАПН України, 2012. – Т. 3. – С. 562 – 570. – </a:t>
            </a:r>
            <a:r>
              <a:rPr lang="en-US" dirty="0" smtClean="0"/>
              <a:t>ISSN</a:t>
            </a:r>
            <a:r>
              <a:rPr lang="uk-UA" dirty="0" smtClean="0"/>
              <a:t> 2078-1016.</a:t>
            </a:r>
          </a:p>
          <a:p>
            <a:pPr algn="just"/>
            <a:r>
              <a:rPr lang="uk-UA" dirty="0" smtClean="0"/>
              <a:t>6</a:t>
            </a:r>
            <a:r>
              <a:rPr lang="en-US" dirty="0" smtClean="0"/>
              <a:t>.</a:t>
            </a:r>
            <a:r>
              <a:rPr lang="uk-UA" dirty="0" smtClean="0"/>
              <a:t> Фадєєва Т. О. Інформатизація навчально-виховного процесу дошкільного навчального закладу // Наукові записки. – Випуск 109. – Серія: Педагогічні науки. – Кіровоград: РВВ КДПУ ім. В. Винниченка, 2012. – С. 152 – 159. – </a:t>
            </a:r>
            <a:r>
              <a:rPr lang="en-US" dirty="0" smtClean="0"/>
              <a:t>ISBN 978-966-7406-57-8</a:t>
            </a:r>
            <a:r>
              <a:rPr lang="uk-UA" dirty="0" smtClean="0"/>
              <a:t>.</a:t>
            </a:r>
            <a:endParaRPr lang="ru-RU" dirty="0" smtClean="0"/>
          </a:p>
          <a:p>
            <a:pPr algn="just"/>
            <a:r>
              <a:rPr lang="uk-UA" dirty="0" smtClean="0"/>
              <a:t>7. Фадєєва Т. О.</a:t>
            </a:r>
            <a:r>
              <a:rPr lang="uk-UA" b="1" dirty="0" smtClean="0"/>
              <a:t> </a:t>
            </a:r>
            <a:r>
              <a:rPr lang="uk-UA" dirty="0" smtClean="0"/>
              <a:t>Інноваційна політика щодо природничо-математичної підготовки майбутніх вихователів дошкільних навчальних закладів</a:t>
            </a:r>
            <a:r>
              <a:rPr lang="en-US" dirty="0" smtClean="0"/>
              <a:t> // International Scientific and Professional Conference „</a:t>
            </a:r>
            <a:r>
              <a:rPr lang="en-US" dirty="0" smtClean="0">
                <a:hlinkClick r:id="rId2"/>
              </a:rPr>
              <a:t>Modern problems of education and science</a:t>
            </a:r>
            <a:r>
              <a:rPr lang="en-US" dirty="0" smtClean="0"/>
              <a:t>” held in Budapest, January 26th-27th 2013 years – </a:t>
            </a:r>
            <a:r>
              <a:rPr lang="uk-UA" dirty="0" smtClean="0"/>
              <a:t>Будапешт, 2013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24136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latin typeface="Monotype Corsiva" pitchFamily="66" charset="0"/>
              </a:rPr>
              <a:t>Основні наукові публікації доцента Фадєєвої Т.О.: матеріали конференцій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507288" cy="525658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uk-UA" dirty="0" smtClean="0"/>
              <a:t>1.Фадєєва Т. О. </a:t>
            </a:r>
            <a:r>
              <a:rPr lang="uk-UA" dirty="0" err="1" smtClean="0"/>
              <a:t>Інтернет-забезпечення</a:t>
            </a:r>
            <a:r>
              <a:rPr lang="uk-UA" dirty="0" smtClean="0"/>
              <a:t> кредитно-модульної системи оцінювання навчальних досягнень студентів психолого-педагогічного факультету // ІІІ </a:t>
            </a:r>
            <a:r>
              <a:rPr lang="en-US" dirty="0" smtClean="0"/>
              <a:t>International Summer School</a:t>
            </a:r>
            <a:r>
              <a:rPr lang="uk-UA" dirty="0" smtClean="0"/>
              <a:t> «</a:t>
            </a:r>
            <a:r>
              <a:rPr lang="en-US" dirty="0" smtClean="0"/>
              <a:t>Educational measurements</a:t>
            </a:r>
            <a:r>
              <a:rPr lang="uk-UA" dirty="0" smtClean="0"/>
              <a:t>: </a:t>
            </a:r>
            <a:r>
              <a:rPr lang="en-US" dirty="0" smtClean="0"/>
              <a:t>teaching</a:t>
            </a:r>
            <a:r>
              <a:rPr lang="uk-UA" dirty="0" smtClean="0"/>
              <a:t>, </a:t>
            </a:r>
            <a:r>
              <a:rPr lang="en-US" dirty="0" smtClean="0"/>
              <a:t>research and practice</a:t>
            </a:r>
            <a:r>
              <a:rPr lang="uk-UA" dirty="0" smtClean="0"/>
              <a:t>», 8 – 15 </a:t>
            </a:r>
            <a:r>
              <a:rPr lang="en-US" dirty="0" smtClean="0"/>
              <a:t>October </a:t>
            </a:r>
            <a:r>
              <a:rPr lang="uk-UA" dirty="0" smtClean="0"/>
              <a:t>2011, </a:t>
            </a:r>
            <a:r>
              <a:rPr lang="en-US" dirty="0" err="1" smtClean="0"/>
              <a:t>Foros</a:t>
            </a:r>
            <a:r>
              <a:rPr lang="uk-UA" dirty="0" smtClean="0"/>
              <a:t> (</a:t>
            </a:r>
            <a:r>
              <a:rPr lang="en-US" dirty="0" smtClean="0"/>
              <a:t>Crimea</a:t>
            </a:r>
            <a:r>
              <a:rPr lang="uk-UA" dirty="0" smtClean="0"/>
              <a:t>, </a:t>
            </a:r>
            <a:r>
              <a:rPr lang="en-US" dirty="0" smtClean="0"/>
              <a:t>Ukraine</a:t>
            </a:r>
            <a:r>
              <a:rPr lang="uk-UA" dirty="0" smtClean="0"/>
              <a:t>). – </a:t>
            </a:r>
            <a:r>
              <a:rPr lang="en-US" dirty="0" err="1" smtClean="0"/>
              <a:t>Nizhin</a:t>
            </a:r>
            <a:r>
              <a:rPr lang="uk-UA" dirty="0" smtClean="0"/>
              <a:t>, 2011. – С.58 – 59.</a:t>
            </a:r>
          </a:p>
          <a:p>
            <a:pPr algn="just"/>
            <a:r>
              <a:rPr lang="uk-UA" dirty="0" smtClean="0"/>
              <a:t>2. Фадєєва Т. О. </a:t>
            </a:r>
            <a:r>
              <a:rPr lang="uk-UA" dirty="0" err="1" smtClean="0"/>
              <a:t>Інформатично-операційна</a:t>
            </a:r>
            <a:r>
              <a:rPr lang="uk-UA" dirty="0" smtClean="0"/>
              <a:t> готовність як складова природничо-математичної підготовки старших дошкільників // Матеріали восьмої Міжнародної науково-практичної </a:t>
            </a:r>
            <a:r>
              <a:rPr lang="uk-UA" dirty="0" err="1" smtClean="0"/>
              <a:t>інтернет-конференції</a:t>
            </a:r>
            <a:r>
              <a:rPr lang="uk-UA" dirty="0" smtClean="0"/>
              <a:t> «Питання сучасної науки і освіти», 12 – 14 липня 2012 року. – Частина 3. – Київ: ТОВ «ТК </a:t>
            </a:r>
            <a:r>
              <a:rPr lang="uk-UA" dirty="0" err="1" smtClean="0"/>
              <a:t>Меганом</a:t>
            </a:r>
            <a:r>
              <a:rPr lang="uk-UA" dirty="0" smtClean="0"/>
              <a:t>». – С. 33 – 36. </a:t>
            </a:r>
          </a:p>
          <a:p>
            <a:pPr algn="just"/>
            <a:r>
              <a:rPr lang="uk-UA" dirty="0" smtClean="0"/>
              <a:t>3. Фадєєва Т. О. Методичний </a:t>
            </a:r>
            <a:r>
              <a:rPr lang="uk-UA" dirty="0" err="1" smtClean="0"/>
              <a:t>інтернет-ресурс</a:t>
            </a:r>
            <a:r>
              <a:rPr lang="uk-UA" dirty="0" smtClean="0"/>
              <a:t> у навчанні майбутнього вчителя початкових класів </a:t>
            </a:r>
            <a:r>
              <a:rPr lang="ru-RU" dirty="0" smtClean="0"/>
              <a:t>// Материалы УІІІ Международной конференции «Стратегия качества в промышленности и образовании» 8 – 15 июня 2012 г. – Варна: Технический университет, 2012. – Т. 2 – С. 467 – 469. – </a:t>
            </a:r>
            <a:r>
              <a:rPr lang="en-US" dirty="0" smtClean="0"/>
              <a:t>ISBN</a:t>
            </a:r>
            <a:r>
              <a:rPr lang="ru-RU" dirty="0" smtClean="0"/>
              <a:t> 978-966-2637-13-7.</a:t>
            </a:r>
          </a:p>
          <a:p>
            <a:pPr algn="just"/>
            <a:r>
              <a:rPr lang="uk-UA" dirty="0" smtClean="0"/>
              <a:t>4. Фадєєва Т. О. Організаційно-контрольна діяльність як складова методико-математичної підготовки майбутніх учителів початкових класів // Матеріали Дев’ятої Міжнародної науково-практичної </a:t>
            </a:r>
            <a:r>
              <a:rPr lang="uk-UA" dirty="0" err="1" smtClean="0"/>
              <a:t>інтернет-конференції</a:t>
            </a:r>
            <a:r>
              <a:rPr lang="uk-UA" dirty="0" smtClean="0"/>
              <a:t> </a:t>
            </a:r>
            <a:r>
              <a:rPr lang="uk-UA" dirty="0" err="1" smtClean="0"/>
              <a:t>„Україна</a:t>
            </a:r>
            <a:r>
              <a:rPr lang="uk-UA" dirty="0" smtClean="0"/>
              <a:t> </a:t>
            </a:r>
            <a:r>
              <a:rPr lang="uk-UA" dirty="0" err="1" smtClean="0"/>
              <a:t>наукова”</a:t>
            </a:r>
            <a:r>
              <a:rPr lang="uk-UA" dirty="0" smtClean="0"/>
              <a:t>, 21 – 23 грудня</a:t>
            </a:r>
            <a:r>
              <a:rPr lang="uk-UA" i="1" dirty="0" smtClean="0"/>
              <a:t> </a:t>
            </a:r>
            <a:r>
              <a:rPr lang="uk-UA" dirty="0" smtClean="0"/>
              <a:t>2012 року. – Частина 3. – Київ: ТОВ «ТК </a:t>
            </a:r>
            <a:r>
              <a:rPr lang="uk-UA" dirty="0" err="1" smtClean="0"/>
              <a:t>Меганом</a:t>
            </a:r>
            <a:r>
              <a:rPr lang="uk-UA" dirty="0" smtClean="0"/>
              <a:t>». – С. 63 – 66.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Навчальний процес: </a:t>
            </a:r>
            <a:r>
              <a:rPr lang="uk-UA" sz="4400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МВМ</a:t>
            </a: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P12551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908720"/>
            <a:ext cx="4608512" cy="3456383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7" name="Рисунок 6" descr="P10101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005064"/>
            <a:ext cx="3528392" cy="2646294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 descr="PA2335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645024"/>
            <a:ext cx="403244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Содержимое 9" descr="P2214085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4499992" y="1052736"/>
            <a:ext cx="4320481" cy="3240360"/>
          </a:xfrm>
          <a:ln w="19050">
            <a:solidFill>
              <a:srgbClr val="FF00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Ділові ігри, проблемні демонстрації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Содержимое 7" descr="P10100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980728"/>
            <a:ext cx="3360076" cy="2520057"/>
          </a:xfrm>
        </p:spPr>
      </p:pic>
      <p:pic>
        <p:nvPicPr>
          <p:cNvPr id="9" name="Рисунок 8" descr="P10101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2699792" cy="2024844"/>
          </a:xfrm>
          <a:prstGeom prst="rect">
            <a:avLst/>
          </a:prstGeom>
        </p:spPr>
      </p:pic>
      <p:pic>
        <p:nvPicPr>
          <p:cNvPr id="10" name="Рисунок 9" descr="P10101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1052736"/>
            <a:ext cx="2880320" cy="2160240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  <p:pic>
        <p:nvPicPr>
          <p:cNvPr id="12" name="Рисунок 11" descr="PA1343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3140968"/>
            <a:ext cx="4547997" cy="3410998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13" name="Рисунок 12" descr="PA13438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4008" y="3284984"/>
            <a:ext cx="2699792" cy="2024844"/>
          </a:xfrm>
          <a:prstGeom prst="rect">
            <a:avLst/>
          </a:prstGeom>
        </p:spPr>
      </p:pic>
      <p:pic>
        <p:nvPicPr>
          <p:cNvPr id="14" name="Рисунок 13" descr="PA13438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48" y="5373216"/>
            <a:ext cx="1691680" cy="126876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5" name="Рисунок 14" descr="PA13438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52319" y="3717032"/>
            <a:ext cx="1571667" cy="1178750"/>
          </a:xfrm>
          <a:prstGeom prst="rect">
            <a:avLst/>
          </a:prstGeom>
        </p:spPr>
      </p:pic>
      <p:pic>
        <p:nvPicPr>
          <p:cNvPr id="16" name="Рисунок 15" descr="PA13438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48264" y="5157192"/>
            <a:ext cx="1979712" cy="1484784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5616624" cy="576064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ТВОГМ: навчальний процес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42156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836712"/>
            <a:ext cx="3527662" cy="2448272"/>
          </a:xfrm>
        </p:spPr>
      </p:pic>
      <p:pic>
        <p:nvPicPr>
          <p:cNvPr id="5" name="Рисунок 4" descr="PA0543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764704"/>
            <a:ext cx="2139702" cy="285293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7" name="Рисунок 6" descr="Фото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501008"/>
            <a:ext cx="4139952" cy="3104964"/>
          </a:xfrm>
          <a:prstGeom prst="rect">
            <a:avLst/>
          </a:prstGeom>
        </p:spPr>
      </p:pic>
      <p:pic>
        <p:nvPicPr>
          <p:cNvPr id="10" name="Рисунок 9" descr="P12551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44141" y="332656"/>
            <a:ext cx="3264363" cy="2448272"/>
          </a:xfrm>
          <a:prstGeom prst="rect">
            <a:avLst/>
          </a:prstGeom>
        </p:spPr>
      </p:pic>
      <p:pic>
        <p:nvPicPr>
          <p:cNvPr id="11" name="Рисунок 10" descr="IMG_007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3140968"/>
            <a:ext cx="4608512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smtClean="0">
                <a:latin typeface="Monotype Corsiva" pitchFamily="66" charset="0"/>
              </a:rPr>
              <a:t>Практичні роботи з ТВОГМ</a:t>
            </a:r>
            <a:endParaRPr lang="ru-RU" i="1" dirty="0">
              <a:latin typeface="Monotype Corsiva" pitchFamily="66" charset="0"/>
            </a:endParaRPr>
          </a:p>
        </p:txBody>
      </p:sp>
      <p:pic>
        <p:nvPicPr>
          <p:cNvPr id="6" name="Содержимое 5" descr="GEDC01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1429"/>
          <a:stretch>
            <a:fillRect/>
          </a:stretch>
        </p:blipFill>
        <p:spPr>
          <a:xfrm>
            <a:off x="5473191" y="908720"/>
            <a:ext cx="3543667" cy="2088232"/>
          </a:xfrm>
        </p:spPr>
      </p:pic>
      <p:pic>
        <p:nvPicPr>
          <p:cNvPr id="7" name="Рисунок 6" descr="GEDC00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980728"/>
            <a:ext cx="5112568" cy="3834426"/>
          </a:xfrm>
          <a:prstGeom prst="rect">
            <a:avLst/>
          </a:prstGeom>
        </p:spPr>
      </p:pic>
      <p:pic>
        <p:nvPicPr>
          <p:cNvPr id="8" name="Рисунок 7" descr="GEDC00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2636912"/>
            <a:ext cx="3275856" cy="2456892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0" name="Рисунок 9" descr="P22152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649755"/>
            <a:ext cx="1656184" cy="2208245"/>
          </a:xfrm>
          <a:prstGeom prst="rect">
            <a:avLst/>
          </a:prstGeom>
        </p:spPr>
      </p:pic>
      <p:pic>
        <p:nvPicPr>
          <p:cNvPr id="11" name="Рисунок 10" descr="P125512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1720" y="4293096"/>
            <a:ext cx="3240360" cy="2430270"/>
          </a:xfrm>
          <a:prstGeom prst="rect">
            <a:avLst/>
          </a:prstGeom>
        </p:spPr>
      </p:pic>
      <p:pic>
        <p:nvPicPr>
          <p:cNvPr id="12" name="Рисунок 11" descr="P125512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84168" y="4869160"/>
            <a:ext cx="2411760" cy="18088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Математичні методи у психології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A2335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1930549" cy="1447912"/>
          </a:xfrm>
        </p:spPr>
      </p:pic>
      <p:pic>
        <p:nvPicPr>
          <p:cNvPr id="7" name="Рисунок 6" descr="PA2335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980728"/>
            <a:ext cx="2208245" cy="1656184"/>
          </a:xfrm>
          <a:prstGeom prst="rect">
            <a:avLst/>
          </a:prstGeom>
        </p:spPr>
      </p:pic>
      <p:pic>
        <p:nvPicPr>
          <p:cNvPr id="8" name="Рисунок 7" descr="Изображение 0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3" y="2420888"/>
            <a:ext cx="3456384" cy="259228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Рисунок 8" descr="Изображение 0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708920"/>
            <a:ext cx="2304256" cy="1728192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0" name="Рисунок 9" descr="PICT1815 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2564904"/>
            <a:ext cx="3068236" cy="2066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PICT1723 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4725144"/>
            <a:ext cx="2376264" cy="1974725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15" name="Рисунок 14" descr="PICT1725 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18959" y="4725144"/>
            <a:ext cx="2616389" cy="2016223"/>
          </a:xfrm>
          <a:prstGeom prst="rect">
            <a:avLst/>
          </a:prstGeom>
        </p:spPr>
      </p:pic>
      <p:pic>
        <p:nvPicPr>
          <p:cNvPr id="16" name="Рисунок 15" descr="IMG_6076 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47864" y="4252300"/>
            <a:ext cx="2808312" cy="2540558"/>
          </a:xfrm>
          <a:prstGeom prst="rect">
            <a:avLst/>
          </a:prstGeom>
        </p:spPr>
      </p:pic>
      <p:pic>
        <p:nvPicPr>
          <p:cNvPr id="13" name="Рисунок 12" descr="P421562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84168" y="332656"/>
            <a:ext cx="2868099" cy="2088232"/>
          </a:xfrm>
          <a:prstGeom prst="rect">
            <a:avLst/>
          </a:prstGeom>
        </p:spPr>
      </p:pic>
      <p:pic>
        <p:nvPicPr>
          <p:cNvPr id="6" name="Рисунок 5" descr="PA243523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72000" y="980728"/>
            <a:ext cx="2304256" cy="17281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2088232" cy="650336"/>
          </a:xfrm>
        </p:spPr>
        <p:txBody>
          <a:bodyPr>
            <a:normAutofit/>
          </a:bodyPr>
          <a:lstStyle/>
          <a:p>
            <a:r>
              <a:rPr lang="uk-UA" sz="3200" dirty="0" smtClean="0">
                <a:latin typeface="Monotype Corsiva" pitchFamily="66" charset="0"/>
              </a:rPr>
              <a:t>Курс ММП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052736"/>
            <a:ext cx="2376264" cy="1782198"/>
          </a:xfrm>
        </p:spPr>
      </p:pic>
      <p:pic>
        <p:nvPicPr>
          <p:cNvPr id="5" name="Рисунок 4" descr="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188640"/>
            <a:ext cx="2897899" cy="2173424"/>
          </a:xfrm>
          <a:prstGeom prst="rect">
            <a:avLst/>
          </a:prstGeom>
        </p:spPr>
      </p:pic>
      <p:pic>
        <p:nvPicPr>
          <p:cNvPr id="6" name="Рисунок 5" descr="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2420888"/>
            <a:ext cx="2592288" cy="1944216"/>
          </a:xfrm>
          <a:prstGeom prst="rect">
            <a:avLst/>
          </a:prstGeom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776" y="260648"/>
            <a:ext cx="3443875" cy="2582906"/>
          </a:xfrm>
          <a:prstGeom prst="rect">
            <a:avLst/>
          </a:prstGeom>
        </p:spPr>
      </p:pic>
      <p:pic>
        <p:nvPicPr>
          <p:cNvPr id="8" name="Рисунок 7" descr="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504" y="4509120"/>
            <a:ext cx="2945904" cy="2209428"/>
          </a:xfrm>
          <a:prstGeom prst="rect">
            <a:avLst/>
          </a:prstGeom>
        </p:spPr>
      </p:pic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04181" y="4581128"/>
            <a:ext cx="2832315" cy="2124236"/>
          </a:xfrm>
          <a:prstGeom prst="rect">
            <a:avLst/>
          </a:prstGeom>
        </p:spPr>
      </p:pic>
      <p:pic>
        <p:nvPicPr>
          <p:cNvPr id="10" name="Рисунок 9" descr="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03848" y="4509120"/>
            <a:ext cx="2897899" cy="2173424"/>
          </a:xfrm>
          <a:prstGeom prst="rect">
            <a:avLst/>
          </a:prstGeom>
        </p:spPr>
      </p:pic>
      <p:pic>
        <p:nvPicPr>
          <p:cNvPr id="12" name="Рисунок 11" descr="1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03848" y="2924944"/>
            <a:ext cx="2081808" cy="1561356"/>
          </a:xfrm>
          <a:prstGeom prst="rect">
            <a:avLst/>
          </a:prstGeom>
        </p:spPr>
      </p:pic>
      <p:pic>
        <p:nvPicPr>
          <p:cNvPr id="14" name="Рисунок 13" descr="23.JPG"/>
          <p:cNvPicPr>
            <a:picLocks noChangeAspect="1"/>
          </p:cNvPicPr>
          <p:nvPr/>
        </p:nvPicPr>
        <p:blipFill>
          <a:blip r:embed="rId11" cstate="print"/>
          <a:srcRect l="3527" t="40224" r="8758"/>
          <a:stretch>
            <a:fillRect/>
          </a:stretch>
        </p:blipFill>
        <p:spPr>
          <a:xfrm>
            <a:off x="5340099" y="2492896"/>
            <a:ext cx="3803901" cy="19442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pPr algn="ctr"/>
            <a:r>
              <a:rPr lang="uk-UA" dirty="0" smtClean="0">
                <a:latin typeface="Monotype Corsiva" pitchFamily="66" charset="0"/>
              </a:rPr>
              <a:t>Практичні роботи з МФЕМУ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GEDC0197 - 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052736"/>
            <a:ext cx="8229600" cy="2479293"/>
          </a:xfrm>
          <a:ln w="28575">
            <a:solidFill>
              <a:srgbClr val="FF0066"/>
            </a:solidFill>
          </a:ln>
        </p:spPr>
      </p:pic>
      <p:pic>
        <p:nvPicPr>
          <p:cNvPr id="5" name="Рисунок 4" descr="GEDC0198.JPG"/>
          <p:cNvPicPr>
            <a:picLocks noChangeAspect="1"/>
          </p:cNvPicPr>
          <p:nvPr/>
        </p:nvPicPr>
        <p:blipFill>
          <a:blip r:embed="rId3" cstate="print"/>
          <a:srcRect t="8001" b="11151"/>
          <a:stretch>
            <a:fillRect/>
          </a:stretch>
        </p:blipFill>
        <p:spPr>
          <a:xfrm>
            <a:off x="251520" y="3573016"/>
            <a:ext cx="2483768" cy="1506074"/>
          </a:xfrm>
          <a:prstGeom prst="rect">
            <a:avLst/>
          </a:prstGeom>
        </p:spPr>
      </p:pic>
      <p:pic>
        <p:nvPicPr>
          <p:cNvPr id="6" name="Рисунок 5" descr="GEDC01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3645024"/>
            <a:ext cx="3947931" cy="2960948"/>
          </a:xfrm>
          <a:prstGeom prst="rect">
            <a:avLst/>
          </a:prstGeom>
        </p:spPr>
      </p:pic>
      <p:pic>
        <p:nvPicPr>
          <p:cNvPr id="7" name="Рисунок 6" descr="GEDC0200.JPG"/>
          <p:cNvPicPr>
            <a:picLocks noChangeAspect="1"/>
          </p:cNvPicPr>
          <p:nvPr/>
        </p:nvPicPr>
        <p:blipFill>
          <a:blip r:embed="rId5" cstate="print"/>
          <a:srcRect l="21058" r="5240"/>
          <a:stretch>
            <a:fillRect/>
          </a:stretch>
        </p:blipFill>
        <p:spPr>
          <a:xfrm>
            <a:off x="2699792" y="3861048"/>
            <a:ext cx="2405915" cy="2448272"/>
          </a:xfrm>
          <a:prstGeom prst="rect">
            <a:avLst/>
          </a:prstGeom>
          <a:ln w="38100">
            <a:solidFill>
              <a:schemeClr val="bg2"/>
            </a:solidFill>
          </a:ln>
        </p:spPr>
      </p:pic>
      <p:pic>
        <p:nvPicPr>
          <p:cNvPr id="8" name="Рисунок 7" descr="GEDC02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5183814"/>
            <a:ext cx="2088232" cy="1566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379</TotalTime>
  <Words>326</Words>
  <Application>Microsoft Office PowerPoint</Application>
  <PresentationFormat>Экран (4:3)</PresentationFormat>
  <Paragraphs>51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Навчання на факультеті педагогіки та психології</vt:lpstr>
      <vt:lpstr>Цілі та завдання викладання методико-математичних дисциплін</vt:lpstr>
      <vt:lpstr>Навчальний процес: МВМ  </vt:lpstr>
      <vt:lpstr>Ділові ігри, проблемні демонстрації</vt:lpstr>
      <vt:lpstr>ТВОГМ: навчальний процес</vt:lpstr>
      <vt:lpstr>Практичні роботи з ТВОГМ</vt:lpstr>
      <vt:lpstr>Математичні методи у психології</vt:lpstr>
      <vt:lpstr>Курс ММП</vt:lpstr>
      <vt:lpstr>Практичні роботи з МФЕМУ</vt:lpstr>
      <vt:lpstr>Мультимедійні презентації</vt:lpstr>
      <vt:lpstr> МВМ: математичний аукціон</vt:lpstr>
      <vt:lpstr>Виставка з  МВМ</vt:lpstr>
      <vt:lpstr>ТВОГМ:  У бібліотеці  ім. А.Гайдара</vt:lpstr>
      <vt:lpstr>Навчально-методичне забезпечення </vt:lpstr>
      <vt:lpstr>І кінофестиваль студентського кіно з технології викладання математики 2011 рік</vt:lpstr>
      <vt:lpstr>ІІ кінофестиваль студентського кіно з технології викладання математики 2012 рік</vt:lpstr>
      <vt:lpstr>Навчальні фільми І та ІІ кінофестивалів</vt:lpstr>
      <vt:lpstr>Участь у науково-практичних конференціях (Кіровоград, Черкаси, Форос, Полтава)</vt:lpstr>
      <vt:lpstr>Основні наукові публікації доцента Фадєєвої Т.О.: монографія, посібники</vt:lpstr>
      <vt:lpstr>Основні наукові публікації доцента Фадєєвої Т.О.: статті</vt:lpstr>
      <vt:lpstr>Основні наукові публікації доцента Фадєєвої Т.О.: матеріали конференцій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Навчання на факультеті педагогіки та психології</dc:title>
  <dc:creator>Home</dc:creator>
  <cp:lastModifiedBy>Home</cp:lastModifiedBy>
  <cp:revision>43</cp:revision>
  <dcterms:created xsi:type="dcterms:W3CDTF">2012-12-04T17:59:48Z</dcterms:created>
  <dcterms:modified xsi:type="dcterms:W3CDTF">2013-04-13T17:04:03Z</dcterms:modified>
</cp:coreProperties>
</file>