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AA5"/>
    <a:srgbClr val="FF6699"/>
    <a:srgbClr val="0066FF"/>
    <a:srgbClr val="FFFF99"/>
    <a:srgbClr val="008000"/>
    <a:srgbClr val="00964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06CD2-42F5-4021-90FB-F641FA123D5E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720E50-C770-4119-8A28-A6C3763013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20E50-C770-4119-8A28-A6C3763013BE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chemeClr val="accent2">
                <a:lumMod val="40000"/>
                <a:lumOff val="60000"/>
              </a:schemeClr>
            </a:gs>
            <a:gs pos="45000">
              <a:schemeClr val="bg1">
                <a:shade val="68000"/>
                <a:satMod val="155000"/>
              </a:schemeClr>
            </a:gs>
            <a:gs pos="100000">
              <a:schemeClr val="bg1">
                <a:tint val="70000"/>
                <a:satMod val="1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31C94BE-0A37-41E6-AA89-4D954C9615E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A06F715-7AC9-4FBE-A2AE-56B945B1D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3123778"/>
          </a:xfrm>
        </p:spPr>
        <p:txBody>
          <a:bodyPr>
            <a:noAutofit/>
          </a:bodyPr>
          <a:lstStyle/>
          <a:p>
            <a:r>
              <a:rPr lang="uk-UA" sz="9600" i="1" dirty="0" err="1" smtClean="0">
                <a:solidFill>
                  <a:srgbClr val="009644"/>
                </a:solidFill>
                <a:latin typeface="Gabriola" pitchFamily="82" charset="0"/>
              </a:rPr>
              <a:t>Геоекологічний</a:t>
            </a:r>
            <a:r>
              <a:rPr lang="uk-UA" sz="9600" i="1" dirty="0" smtClean="0">
                <a:solidFill>
                  <a:srgbClr val="009644"/>
                </a:solidFill>
                <a:latin typeface="Gabriola" pitchFamily="82" charset="0"/>
              </a:rPr>
              <a:t> </a:t>
            </a:r>
            <a:r>
              <a:rPr lang="uk-UA" sz="11500" i="1" dirty="0" smtClean="0">
                <a:solidFill>
                  <a:srgbClr val="002060"/>
                </a:solidFill>
                <a:latin typeface="Gabriola" pitchFamily="82" charset="0"/>
              </a:rPr>
              <a:t>стаціонар</a:t>
            </a:r>
            <a:endParaRPr lang="ru-RU" sz="11500" i="1" dirty="0">
              <a:solidFill>
                <a:srgbClr val="002060"/>
              </a:solidFill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356992"/>
            <a:ext cx="7560840" cy="1584176"/>
          </a:xfrm>
        </p:spPr>
        <p:txBody>
          <a:bodyPr>
            <a:noAutofit/>
          </a:bodyPr>
          <a:lstStyle/>
          <a:p>
            <a:r>
              <a:rPr lang="uk-UA" sz="5400" b="1" i="1" dirty="0" smtClean="0">
                <a:solidFill>
                  <a:srgbClr val="00B0F0"/>
                </a:solidFill>
                <a:latin typeface="Gabriola" pitchFamily="82" charset="0"/>
              </a:rPr>
              <a:t>на факультеті </a:t>
            </a:r>
          </a:p>
          <a:p>
            <a:r>
              <a:rPr lang="uk-UA" sz="5400" b="1" i="1" dirty="0" smtClean="0">
                <a:solidFill>
                  <a:srgbClr val="C00000"/>
                </a:solidFill>
                <a:latin typeface="Gabriola" pitchFamily="82" charset="0"/>
              </a:rPr>
              <a:t>педагогіки та психології</a:t>
            </a:r>
            <a:endParaRPr lang="ru-RU" sz="5400" b="1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4" name="Рисунок 3" descr="IMG_08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16632"/>
            <a:ext cx="2436778" cy="18275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12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653136"/>
            <a:ext cx="2459765" cy="18448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P10301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060848"/>
            <a:ext cx="3072341" cy="230425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7" name="Рисунок 6" descr="IMG_08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5013176"/>
            <a:ext cx="2195736" cy="16468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Рисунок 7" descr="IMG_118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5157192"/>
            <a:ext cx="2088232" cy="1566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Пізньоцвіт осінній</a:t>
            </a:r>
            <a:r>
              <a:rPr lang="en-US" sz="4400" i="1" dirty="0" smtClean="0">
                <a:solidFill>
                  <a:srgbClr val="C00000"/>
                </a:solidFill>
                <a:latin typeface="Gabriola" pitchFamily="82" charset="0"/>
              </a:rPr>
              <a:t> Colchicum </a:t>
            </a:r>
            <a:r>
              <a:rPr lang="en-US" sz="4400" i="1" dirty="0" err="1" smtClean="0">
                <a:solidFill>
                  <a:srgbClr val="C00000"/>
                </a:solidFill>
                <a:latin typeface="Gabriola" pitchFamily="82" charset="0"/>
              </a:rPr>
              <a:t>autumnale</a:t>
            </a:r>
            <a:endParaRPr lang="ru-RU" sz="44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2050" name="Picture 2" descr="D:\FOTO\КАФЕДРА\Гео фото для Тетяни Олексіївни\P10200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48680"/>
            <a:ext cx="6649343" cy="4987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157192"/>
            <a:ext cx="8183880" cy="1080120"/>
          </a:xfrm>
        </p:spPr>
        <p:txBody>
          <a:bodyPr>
            <a:normAutofit/>
          </a:bodyPr>
          <a:lstStyle/>
          <a:p>
            <a:r>
              <a:rPr lang="uk-UA" sz="5400" i="1" dirty="0" smtClean="0">
                <a:solidFill>
                  <a:srgbClr val="C00000"/>
                </a:solidFill>
                <a:latin typeface="Gabriola" pitchFamily="82" charset="0"/>
              </a:rPr>
              <a:t>Суниця лісова</a:t>
            </a:r>
            <a:r>
              <a:rPr lang="en-US" sz="54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5400" i="1" dirty="0" err="1" smtClean="0">
                <a:solidFill>
                  <a:srgbClr val="C00000"/>
                </a:solidFill>
                <a:latin typeface="Gabriola" pitchFamily="82" charset="0"/>
              </a:rPr>
              <a:t>Fragaria</a:t>
            </a:r>
            <a:r>
              <a:rPr lang="en-US" sz="54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5400" i="1" dirty="0" err="1" smtClean="0">
                <a:solidFill>
                  <a:srgbClr val="C00000"/>
                </a:solidFill>
                <a:latin typeface="Gabriola" pitchFamily="82" charset="0"/>
              </a:rPr>
              <a:t>veska</a:t>
            </a:r>
            <a:endParaRPr lang="ru-RU" sz="54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3074" name="Picture 2" descr="D:\FOTO\КАФЕДРА\Гео фото для Тетяни Олексіївни\P10200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76672"/>
            <a:ext cx="6649343" cy="4987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45224"/>
            <a:ext cx="8183880" cy="864096"/>
          </a:xfrm>
        </p:spPr>
        <p:txBody>
          <a:bodyPr>
            <a:normAutofit/>
          </a:bodyPr>
          <a:lstStyle/>
          <a:p>
            <a:r>
              <a:rPr lang="uk-UA" sz="4800" i="1" dirty="0" smtClean="0">
                <a:solidFill>
                  <a:srgbClr val="C00000"/>
                </a:solidFill>
                <a:latin typeface="Gabriola" pitchFamily="82" charset="0"/>
              </a:rPr>
              <a:t>Смерека</a:t>
            </a:r>
            <a:r>
              <a:rPr lang="en-US" sz="48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4800" i="1" dirty="0" err="1" smtClean="0">
                <a:solidFill>
                  <a:srgbClr val="C00000"/>
                </a:solidFill>
                <a:latin typeface="Gabriola" pitchFamily="82" charset="0"/>
              </a:rPr>
              <a:t>Abies</a:t>
            </a:r>
            <a:r>
              <a:rPr lang="en-US" sz="4800" i="1" dirty="0" smtClean="0">
                <a:solidFill>
                  <a:srgbClr val="C00000"/>
                </a:solidFill>
                <a:latin typeface="Gabriola" pitchFamily="82" charset="0"/>
              </a:rPr>
              <a:t> alba</a:t>
            </a:r>
            <a:endParaRPr lang="ru-RU" sz="48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4098" name="Picture 2" descr="D:\FOTO\КАФЕДРА\Гео фото для Тетяни Олексіївни\P10200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76672"/>
            <a:ext cx="6841364" cy="5131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45224"/>
            <a:ext cx="8183880" cy="864096"/>
          </a:xfrm>
        </p:spPr>
        <p:txBody>
          <a:bodyPr>
            <a:normAutofit/>
          </a:bodyPr>
          <a:lstStyle/>
          <a:p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Типчак (костриця)</a:t>
            </a:r>
            <a:r>
              <a:rPr lang="en-US" sz="44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4400" i="1" dirty="0" err="1" smtClean="0">
                <a:solidFill>
                  <a:srgbClr val="C00000"/>
                </a:solidFill>
                <a:latin typeface="Gabriola" pitchFamily="82" charset="0"/>
              </a:rPr>
              <a:t>Festuca</a:t>
            </a:r>
            <a:r>
              <a:rPr lang="en-US" sz="44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4400" i="1" dirty="0" err="1" smtClean="0">
                <a:solidFill>
                  <a:srgbClr val="C00000"/>
                </a:solidFill>
                <a:latin typeface="Gabriola" pitchFamily="82" charset="0"/>
              </a:rPr>
              <a:t>sulcata</a:t>
            </a:r>
            <a:endParaRPr lang="ru-RU" sz="44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5122" name="Picture 2" descr="D:\FOTO\КАФЕДРА\Гео фото для Тетяни Олексіївни\P10200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48680"/>
            <a:ext cx="6817362" cy="51130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i="1" dirty="0" smtClean="0">
                <a:solidFill>
                  <a:srgbClr val="C00000"/>
                </a:solidFill>
                <a:latin typeface="Gabriola" pitchFamily="82" charset="0"/>
              </a:rPr>
              <a:t>Папороть жіноча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Athy</a:t>
            </a:r>
            <a:r>
              <a:rPr lang="uk-UA" i="1" dirty="0" smtClean="0">
                <a:solidFill>
                  <a:srgbClr val="C00000"/>
                </a:solidFill>
                <a:latin typeface="Gabriola" pitchFamily="82" charset="0"/>
              </a:rPr>
              <a:t>: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rium</a:t>
            </a:r>
            <a:r>
              <a:rPr lang="en-US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filix</a:t>
            </a:r>
            <a:r>
              <a:rPr lang="en-US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femina</a:t>
            </a:r>
            <a:r>
              <a:rPr lang="ru-RU" i="1" dirty="0" smtClean="0">
                <a:solidFill>
                  <a:srgbClr val="C00000"/>
                </a:solidFill>
              </a:rPr>
              <a:t/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uk-UA" i="1" dirty="0" smtClean="0">
                <a:solidFill>
                  <a:srgbClr val="C00000"/>
                </a:solidFill>
                <a:latin typeface="Gabriola" pitchFamily="82" charset="0"/>
              </a:rPr>
              <a:t>Копитняк європейський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Asarum</a:t>
            </a:r>
            <a:r>
              <a:rPr lang="en-US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europaeum</a:t>
            </a:r>
            <a:endParaRPr lang="ru-RU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6146" name="Picture 2" descr="D:\FOTO\КАФЕДРА\Гео фото для Тетяни Олексіївни\P10200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548680"/>
            <a:ext cx="5839238" cy="4379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45224"/>
            <a:ext cx="8183880" cy="792088"/>
          </a:xfrm>
        </p:spPr>
        <p:txBody>
          <a:bodyPr>
            <a:normAutofit/>
          </a:bodyPr>
          <a:lstStyle/>
          <a:p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Фізаліс</a:t>
            </a:r>
            <a:r>
              <a:rPr lang="en-US" sz="44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4400" i="1" dirty="0" err="1" smtClean="0">
                <a:solidFill>
                  <a:srgbClr val="C00000"/>
                </a:solidFill>
                <a:latin typeface="Gabriola" pitchFamily="82" charset="0"/>
              </a:rPr>
              <a:t>Physalis</a:t>
            </a:r>
            <a:endParaRPr lang="ru-RU" sz="44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7170" name="Picture 2" descr="D:\FOTO\КАФЕДРА\Гео фото для Тетяни Олексіївни\P10200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76672"/>
            <a:ext cx="6841364" cy="5131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589240"/>
            <a:ext cx="8183880" cy="64807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Підсніжник Воронова </a:t>
            </a:r>
            <a:r>
              <a:rPr lang="en-US" sz="4000" i="1" dirty="0" err="1" smtClean="0">
                <a:solidFill>
                  <a:srgbClr val="C00000"/>
                </a:solidFill>
                <a:latin typeface="Gabriola" pitchFamily="82" charset="0"/>
              </a:rPr>
              <a:t>Galantus</a:t>
            </a:r>
            <a:r>
              <a:rPr lang="en-US" sz="40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4000" i="1" dirty="0" err="1" smtClean="0">
                <a:solidFill>
                  <a:srgbClr val="C00000"/>
                </a:solidFill>
                <a:latin typeface="Gabriola" pitchFamily="82" charset="0"/>
              </a:rPr>
              <a:t>woronowi</a:t>
            </a:r>
            <a:endParaRPr lang="ru-RU" sz="4000" dirty="0"/>
          </a:p>
        </p:txBody>
      </p:sp>
      <p:pic>
        <p:nvPicPr>
          <p:cNvPr id="8194" name="Picture 2" descr="D:\FOTO\КАФЕДРА\Гео фото для Тетяни Олексіївни\Геостац. 11-12 н.р\IMG_08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548680"/>
            <a:ext cx="6720746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29200"/>
            <a:ext cx="8183880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Шафран </a:t>
            </a:r>
            <a:r>
              <a:rPr lang="en-US" sz="4400" i="1" dirty="0" smtClean="0">
                <a:solidFill>
                  <a:srgbClr val="C00000"/>
                </a:solidFill>
                <a:latin typeface="Gabriola" pitchFamily="82" charset="0"/>
              </a:rPr>
              <a:t>Crocus </a:t>
            </a:r>
            <a:r>
              <a:rPr lang="ru-RU" sz="4400" i="1" dirty="0" smtClean="0">
                <a:solidFill>
                  <a:srgbClr val="C00000"/>
                </a:solidFill>
                <a:latin typeface="Gabriola" pitchFamily="82" charset="0"/>
              </a:rPr>
              <a:t/>
            </a:r>
            <a:br>
              <a:rPr lang="ru-RU" sz="4400" i="1" dirty="0" smtClean="0">
                <a:solidFill>
                  <a:srgbClr val="C00000"/>
                </a:solidFill>
                <a:latin typeface="Gabriola" pitchFamily="82" charset="0"/>
              </a:rPr>
            </a:br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Проліска </a:t>
            </a:r>
            <a:r>
              <a:rPr lang="uk-UA" sz="4400" i="1" dirty="0" err="1" smtClean="0">
                <a:solidFill>
                  <a:srgbClr val="C00000"/>
                </a:solidFill>
                <a:latin typeface="Gabriola" pitchFamily="82" charset="0"/>
              </a:rPr>
              <a:t>дволоста</a:t>
            </a:r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4400" i="1" dirty="0" err="1" smtClean="0">
                <a:solidFill>
                  <a:srgbClr val="C00000"/>
                </a:solidFill>
                <a:latin typeface="Gabriola" pitchFamily="82" charset="0"/>
              </a:rPr>
              <a:t>Scilla</a:t>
            </a:r>
            <a:r>
              <a:rPr lang="en-US" sz="44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4400" i="1" dirty="0" err="1" smtClean="0">
                <a:solidFill>
                  <a:srgbClr val="C00000"/>
                </a:solidFill>
                <a:latin typeface="Gabriola" pitchFamily="82" charset="0"/>
              </a:rPr>
              <a:t>bifolia</a:t>
            </a:r>
            <a:r>
              <a:rPr lang="uk-UA" dirty="0" smtClean="0"/>
              <a:t> </a:t>
            </a:r>
            <a:endParaRPr lang="ru-RU" dirty="0"/>
          </a:p>
        </p:txBody>
      </p:sp>
      <p:pic>
        <p:nvPicPr>
          <p:cNvPr id="9218" name="Picture 2" descr="D:\FOTO\КАФЕДРА\Гео фото для Тетяни Олексіївни\P10301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48680"/>
            <a:ext cx="6169290" cy="46269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45224"/>
            <a:ext cx="8183880" cy="792088"/>
          </a:xfrm>
        </p:spPr>
        <p:txBody>
          <a:bodyPr>
            <a:normAutofit/>
          </a:bodyPr>
          <a:lstStyle/>
          <a:p>
            <a:r>
              <a:rPr lang="uk-UA" i="1" dirty="0" smtClean="0">
                <a:solidFill>
                  <a:srgbClr val="C00000"/>
                </a:solidFill>
                <a:latin typeface="Gabriola" pitchFamily="82" charset="0"/>
              </a:rPr>
              <a:t>Проліска сибірська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Scilla</a:t>
            </a:r>
            <a:r>
              <a:rPr lang="en-US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sibirika</a:t>
            </a:r>
            <a:endParaRPr lang="ru-RU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10242" name="Picture 2" descr="D:\FOTO\КАФЕДРА\Гео фото для Тетяни Олексіївни\P10301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3672408" cy="2754306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0243" name="Picture 3" descr="D:\FOTO\КАФЕДРА\Гео фото для Тетяни Олексіївни\P10301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548680"/>
            <a:ext cx="3672606" cy="275429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10244" name="Picture 4" descr="D:\FOTO\КАФЕДРА\Гео фото для Тетяни Олексіївни\P10301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356992"/>
            <a:ext cx="3264368" cy="244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5" name="Picture 5" descr="D:\FOTO\КАФЕДРА\Гео фото для Тетяни Олексіївни\P10301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356992"/>
            <a:ext cx="3168352" cy="2376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589240"/>
            <a:ext cx="8183880" cy="792088"/>
          </a:xfrm>
        </p:spPr>
        <p:txBody>
          <a:bodyPr>
            <a:normAutofit/>
          </a:bodyPr>
          <a:lstStyle/>
          <a:p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Ряст щільний </a:t>
            </a:r>
            <a:r>
              <a:rPr lang="en-US" sz="4400" i="1" dirty="0" smtClean="0">
                <a:solidFill>
                  <a:srgbClr val="C00000"/>
                </a:solidFill>
                <a:latin typeface="Gabriola" pitchFamily="82" charset="0"/>
              </a:rPr>
              <a:t>Corydalis </a:t>
            </a:r>
            <a:r>
              <a:rPr lang="en-US" sz="4400" i="1" dirty="0" err="1" smtClean="0">
                <a:solidFill>
                  <a:srgbClr val="C00000"/>
                </a:solidFill>
                <a:latin typeface="Gabriola" pitchFamily="82" charset="0"/>
              </a:rPr>
              <a:t>solida</a:t>
            </a:r>
            <a:endParaRPr lang="ru-RU" sz="44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11266" name="Picture 2" descr="D:\FOTO\КАФЕДРА\Гео фото для Тетяни Олексіївни\P10301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6745354" cy="5059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589240"/>
            <a:ext cx="8183880" cy="720080"/>
          </a:xfrm>
        </p:spPr>
        <p:txBody>
          <a:bodyPr>
            <a:noAutofit/>
          </a:bodyPr>
          <a:lstStyle/>
          <a:p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Мета створення </a:t>
            </a:r>
            <a:r>
              <a:rPr lang="uk-UA" sz="4000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геоекологічного</a:t>
            </a:r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 стаціонару</a:t>
            </a:r>
            <a:endParaRPr lang="ru-RU" sz="40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14872"/>
          </a:xfrm>
        </p:spPr>
        <p:txBody>
          <a:bodyPr>
            <a:normAutofit fontScale="92500" lnSpcReduction="10000"/>
          </a:bodyPr>
          <a:lstStyle/>
          <a:p>
            <a:r>
              <a:rPr lang="uk-UA" sz="3200" b="1" i="1" dirty="0" err="1" smtClean="0">
                <a:solidFill>
                  <a:srgbClr val="002060"/>
                </a:solidFill>
                <a:latin typeface="Gabriola" pitchFamily="82" charset="0"/>
              </a:rPr>
              <a:t>Геоекологічний</a:t>
            </a:r>
            <a:r>
              <a:rPr lang="uk-UA" sz="3200" b="1" i="1" dirty="0" smtClean="0">
                <a:solidFill>
                  <a:srgbClr val="002060"/>
                </a:solidFill>
                <a:latin typeface="Gabriola" pitchFamily="82" charset="0"/>
              </a:rPr>
              <a:t> стаціонар створено з метою кращого вивчення природничого матеріалу  майбутніми вчителями початкових класів.</a:t>
            </a:r>
          </a:p>
          <a:p>
            <a:r>
              <a:rPr lang="uk-UA" sz="3200" b="1" i="1" dirty="0" smtClean="0">
                <a:latin typeface="Gabriola" pitchFamily="82" charset="0"/>
              </a:rPr>
              <a:t> </a:t>
            </a:r>
            <a:r>
              <a:rPr lang="uk-UA" sz="3200" b="1" i="1" dirty="0" smtClean="0">
                <a:solidFill>
                  <a:srgbClr val="C00000"/>
                </a:solidFill>
                <a:latin typeface="Gabriola" pitchFamily="82" charset="0"/>
              </a:rPr>
              <a:t>Стаціонар розташовано на території університету під патронатом кафедри методик дошкільної та початкової освіти.</a:t>
            </a:r>
          </a:p>
          <a:p>
            <a:r>
              <a:rPr lang="uk-UA" sz="3200" b="1" i="1" dirty="0" smtClean="0">
                <a:latin typeface="Gabriola" pitchFamily="82" charset="0"/>
              </a:rPr>
              <a:t> </a:t>
            </a:r>
            <a:r>
              <a:rPr lang="uk-UA" sz="3200" b="1" i="1" dirty="0" smtClean="0">
                <a:solidFill>
                  <a:srgbClr val="008000"/>
                </a:solidFill>
                <a:latin typeface="Gabriola" pitchFamily="82" charset="0"/>
              </a:rPr>
              <a:t>У </a:t>
            </a:r>
            <a:r>
              <a:rPr lang="uk-UA" sz="3200" b="1" i="1" dirty="0" err="1" smtClean="0">
                <a:solidFill>
                  <a:srgbClr val="008000"/>
                </a:solidFill>
                <a:latin typeface="Gabriola" pitchFamily="82" charset="0"/>
              </a:rPr>
              <a:t>геоекологічному</a:t>
            </a:r>
            <a:r>
              <a:rPr lang="uk-UA" sz="3200" b="1" i="1" dirty="0" smtClean="0">
                <a:solidFill>
                  <a:srgbClr val="008000"/>
                </a:solidFill>
                <a:latin typeface="Gabriola" pitchFamily="82" charset="0"/>
              </a:rPr>
              <a:t> стаціонарі зростають дикоростучі рідкісні  і зникаючі  в основному ранньоквітучі рослини різних природних зон України. </a:t>
            </a:r>
          </a:p>
          <a:p>
            <a:r>
              <a:rPr lang="uk-UA" sz="32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Gabriola" pitchFamily="82" charset="0"/>
              </a:rPr>
              <a:t>Нині на колекційній ділянці стаціонару нараховується більше сорока видів ранньоквітучих рослин. </a:t>
            </a:r>
            <a:endParaRPr lang="ru-RU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13176"/>
            <a:ext cx="8183880" cy="1296144"/>
          </a:xfrm>
        </p:spPr>
        <p:txBody>
          <a:bodyPr>
            <a:normAutofit/>
          </a:bodyPr>
          <a:lstStyle/>
          <a:p>
            <a:r>
              <a:rPr lang="uk-UA" i="1" dirty="0" smtClean="0">
                <a:solidFill>
                  <a:srgbClr val="C00000"/>
                </a:solidFill>
                <a:latin typeface="Gabriola" pitchFamily="82" charset="0"/>
              </a:rPr>
              <a:t>Медунка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Pulmonaria</a:t>
            </a:r>
            <a:r>
              <a:rPr lang="en-US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officinalis</a:t>
            </a:r>
            <a:r>
              <a:rPr lang="ru-RU" i="1" dirty="0" smtClean="0">
                <a:solidFill>
                  <a:srgbClr val="C00000"/>
                </a:solidFill>
                <a:latin typeface="Gabriola" pitchFamily="82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Gabriola" pitchFamily="82" charset="0"/>
              </a:rPr>
            </a:br>
            <a:r>
              <a:rPr lang="uk-UA" i="1" dirty="0" smtClean="0">
                <a:solidFill>
                  <a:srgbClr val="C00000"/>
                </a:solidFill>
                <a:latin typeface="Gabriola" pitchFamily="82" charset="0"/>
              </a:rPr>
              <a:t>Шафран </a:t>
            </a:r>
            <a:r>
              <a:rPr lang="en-US" i="1" dirty="0" smtClean="0">
                <a:solidFill>
                  <a:srgbClr val="C00000"/>
                </a:solidFill>
                <a:latin typeface="Gabriola" pitchFamily="82" charset="0"/>
              </a:rPr>
              <a:t>Crocus            </a:t>
            </a:r>
            <a:r>
              <a:rPr lang="uk-UA" i="1" dirty="0" smtClean="0">
                <a:solidFill>
                  <a:srgbClr val="C00000"/>
                </a:solidFill>
                <a:latin typeface="Gabriola" pitchFamily="82" charset="0"/>
              </a:rPr>
              <a:t>Підсніжники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Galantus</a:t>
            </a:r>
            <a:endParaRPr lang="ru-RU" dirty="0"/>
          </a:p>
        </p:txBody>
      </p:sp>
      <p:pic>
        <p:nvPicPr>
          <p:cNvPr id="12290" name="Picture 2" descr="D:\FOTO\КАФЕДРА\Гео фото для Тетяни Олексіївни\P10301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6336703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589240"/>
            <a:ext cx="8183880" cy="792088"/>
          </a:xfrm>
        </p:spPr>
        <p:txBody>
          <a:bodyPr>
            <a:normAutofit/>
          </a:bodyPr>
          <a:lstStyle/>
          <a:p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Чистяк весняний </a:t>
            </a:r>
            <a:r>
              <a:rPr lang="en-US" sz="4000" i="1" dirty="0" err="1" smtClean="0">
                <a:solidFill>
                  <a:srgbClr val="C00000"/>
                </a:solidFill>
                <a:latin typeface="Gabriola" pitchFamily="82" charset="0"/>
              </a:rPr>
              <a:t>Ficaria</a:t>
            </a:r>
            <a:r>
              <a:rPr lang="en-US" sz="40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4000" i="1" dirty="0" err="1" smtClean="0">
                <a:solidFill>
                  <a:srgbClr val="C00000"/>
                </a:solidFill>
                <a:latin typeface="Gabriola" pitchFamily="82" charset="0"/>
              </a:rPr>
              <a:t>verna</a:t>
            </a:r>
            <a:endParaRPr lang="ru-RU" sz="40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13314" name="Picture 2" descr="D:\FOTO\КАФЕДРА\Гео фото для Тетяни Олексіївни\Нели Миколаивна2\IMG_11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5591" y="530225"/>
            <a:ext cx="7074801" cy="530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157192"/>
            <a:ext cx="8183880" cy="1224136"/>
          </a:xfrm>
        </p:spPr>
        <p:txBody>
          <a:bodyPr>
            <a:normAutofit/>
          </a:bodyPr>
          <a:lstStyle/>
          <a:p>
            <a:r>
              <a:rPr lang="uk-UA" i="1" dirty="0" smtClean="0">
                <a:solidFill>
                  <a:srgbClr val="C00000"/>
                </a:solidFill>
                <a:latin typeface="Gabriola" pitchFamily="82" charset="0"/>
              </a:rPr>
              <a:t>Печіночниця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Hepatika</a:t>
            </a:r>
            <a:r>
              <a:rPr lang="en-US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nobilis</a:t>
            </a:r>
            <a:r>
              <a:rPr lang="ru-RU" i="1" dirty="0" smtClean="0">
                <a:solidFill>
                  <a:srgbClr val="C00000"/>
                </a:solidFill>
                <a:latin typeface="Gabriola" pitchFamily="82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Gabriola" pitchFamily="82" charset="0"/>
              </a:rPr>
            </a:br>
            <a:r>
              <a:rPr lang="uk-UA" i="1" dirty="0" smtClean="0">
                <a:solidFill>
                  <a:srgbClr val="C00000"/>
                </a:solidFill>
                <a:latin typeface="Gabriola" pitchFamily="82" charset="0"/>
              </a:rPr>
              <a:t>Підсніжник Воронова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Galantus</a:t>
            </a:r>
            <a:r>
              <a:rPr lang="en-US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i="1" dirty="0" err="1" smtClean="0">
                <a:solidFill>
                  <a:srgbClr val="C00000"/>
                </a:solidFill>
                <a:latin typeface="Gabriola" pitchFamily="82" charset="0"/>
              </a:rPr>
              <a:t>woronowi</a:t>
            </a:r>
            <a:endParaRPr lang="ru-RU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14338" name="Picture 2" descr="D:\FOTO\КАФЕДРА\Гео фото для Тетяни Олексіївни\P10301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76672"/>
            <a:ext cx="6457321" cy="4842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589240"/>
            <a:ext cx="8183880" cy="792088"/>
          </a:xfrm>
        </p:spPr>
        <p:txBody>
          <a:bodyPr>
            <a:normAutofit/>
          </a:bodyPr>
          <a:lstStyle/>
          <a:p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Конвалія звичайна </a:t>
            </a:r>
            <a:r>
              <a:rPr lang="en-US" sz="4400" i="1" dirty="0" err="1" smtClean="0">
                <a:solidFill>
                  <a:srgbClr val="C00000"/>
                </a:solidFill>
                <a:latin typeface="Gabriola" pitchFamily="82" charset="0"/>
              </a:rPr>
              <a:t>Convallaria</a:t>
            </a:r>
            <a:r>
              <a:rPr lang="en-US" sz="44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4400" i="1" dirty="0" err="1" smtClean="0">
                <a:solidFill>
                  <a:srgbClr val="C00000"/>
                </a:solidFill>
                <a:latin typeface="Gabriola" pitchFamily="82" charset="0"/>
              </a:rPr>
              <a:t>majalis</a:t>
            </a:r>
            <a:endParaRPr lang="ru-RU" sz="44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15363" name="Picture 3" descr="D:\FOTO\КАФЕДРА\Гео фото для Тетяни Олексіївни\Нели Миколаивна\IMG_08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3852428" cy="5136570"/>
          </a:xfrm>
          <a:prstGeom prst="rect">
            <a:avLst/>
          </a:prstGeom>
          <a:noFill/>
        </p:spPr>
      </p:pic>
      <p:pic>
        <p:nvPicPr>
          <p:cNvPr id="15364" name="Picture 4" descr="D:\FOTO\КАФЕДРА\Гео фото для Тетяни Олексіївни\Нели Миколаивна\IMG_08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548680"/>
            <a:ext cx="3888432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85184"/>
            <a:ext cx="8183880" cy="1152128"/>
          </a:xfrm>
        </p:spPr>
        <p:txBody>
          <a:bodyPr>
            <a:normAutofit fontScale="90000"/>
          </a:bodyPr>
          <a:lstStyle/>
          <a:p>
            <a:r>
              <a:rPr lang="uk-UA" i="1" dirty="0" smtClean="0">
                <a:solidFill>
                  <a:srgbClr val="C00000"/>
                </a:solidFill>
                <a:latin typeface="Gabriola" pitchFamily="82" charset="0"/>
              </a:rPr>
              <a:t>Старший викладач кафедри методик дошкільної та початкової освіти </a:t>
            </a:r>
            <a:r>
              <a:rPr lang="uk-UA" i="1" dirty="0" err="1" smtClean="0">
                <a:solidFill>
                  <a:srgbClr val="C00000"/>
                </a:solidFill>
                <a:latin typeface="Gabriola" pitchFamily="82" charset="0"/>
              </a:rPr>
              <a:t>Кривульченко</a:t>
            </a:r>
            <a:r>
              <a:rPr lang="uk-UA" i="1" dirty="0" smtClean="0">
                <a:solidFill>
                  <a:srgbClr val="C00000"/>
                </a:solidFill>
                <a:latin typeface="Gabriola" pitchFamily="82" charset="0"/>
              </a:rPr>
              <a:t> Неллі Миколаївна</a:t>
            </a:r>
            <a:endParaRPr lang="ru-RU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16387" name="Picture 3" descr="D:\FOTO\КАФЕДРА\Виставка_12\P41155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068959"/>
            <a:ext cx="3024336" cy="2268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8" name="Picture 4" descr="D:\FOTO\КАФЕДРА\Виставка_12\P4115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2304256" cy="1728192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16391" name="Picture 7" descr="D:\FOTO\КАФЕДРА\Photo_kafedry\photoes\kruvylchenko - копия.jpg"/>
          <p:cNvPicPr>
            <a:picLocks noChangeAspect="1" noChangeArrowheads="1"/>
          </p:cNvPicPr>
          <p:nvPr/>
        </p:nvPicPr>
        <p:blipFill>
          <a:blip r:embed="rId4" cstate="print"/>
          <a:srcRect b="24736"/>
          <a:stretch>
            <a:fillRect/>
          </a:stretch>
        </p:blipFill>
        <p:spPr bwMode="auto">
          <a:xfrm>
            <a:off x="827584" y="404664"/>
            <a:ext cx="1656185" cy="1512167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P831427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404664"/>
            <a:ext cx="201622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MG_86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1916832"/>
            <a:ext cx="2289074" cy="1665936"/>
          </a:xfrm>
          <a:prstGeom prst="rect">
            <a:avLst/>
          </a:prstGeom>
          <a:ln w="28575">
            <a:solidFill>
              <a:srgbClr val="92D050"/>
            </a:solidFill>
          </a:ln>
        </p:spPr>
      </p:pic>
      <p:pic>
        <p:nvPicPr>
          <p:cNvPr id="12" name="Содержимое 11" descr="100_5279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rcRect r="2582" b="16927"/>
          <a:stretch>
            <a:fillRect/>
          </a:stretch>
        </p:blipFill>
        <p:spPr>
          <a:xfrm>
            <a:off x="4888988" y="476672"/>
            <a:ext cx="3715460" cy="2376264"/>
          </a:xfrm>
          <a:ln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16389" name="Picture 5" descr="D:\FOTO\КАФЕДРА\Photo_kafedry\Фото_Каф_09\P1020433 - копи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1988840"/>
            <a:ext cx="2448272" cy="3274689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661248"/>
            <a:ext cx="8183880" cy="648072"/>
          </a:xfrm>
        </p:spPr>
        <p:txBody>
          <a:bodyPr>
            <a:normAutofit fontScale="90000"/>
          </a:bodyPr>
          <a:lstStyle/>
          <a:p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Про </a:t>
            </a:r>
            <a:r>
              <a:rPr lang="uk-UA" sz="4400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геоекологічний</a:t>
            </a:r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 стаціонар</a:t>
            </a:r>
            <a:endParaRPr lang="ru-RU" sz="44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uk-UA" sz="3600" b="1" dirty="0" smtClean="0">
                <a:solidFill>
                  <a:srgbClr val="002060"/>
                </a:solidFill>
                <a:latin typeface="Gabriola" pitchFamily="82" charset="0"/>
              </a:rPr>
              <a:t>Т.О. </a:t>
            </a:r>
            <a:r>
              <a:rPr lang="uk-UA" sz="3100" b="1" i="1" dirty="0" smtClean="0">
                <a:solidFill>
                  <a:srgbClr val="002060"/>
                </a:solidFill>
                <a:latin typeface="Gabriola" pitchFamily="82" charset="0"/>
              </a:rPr>
              <a:t>Шановна Неллі Миколаївна, якою була перша рослина </a:t>
            </a:r>
            <a:r>
              <a:rPr lang="uk-UA" sz="3100" b="1" i="1" dirty="0" err="1" smtClean="0">
                <a:solidFill>
                  <a:srgbClr val="002060"/>
                </a:solidFill>
                <a:latin typeface="Gabriola" pitchFamily="82" charset="0"/>
              </a:rPr>
              <a:t>геоекологічного</a:t>
            </a:r>
            <a:r>
              <a:rPr lang="uk-UA" sz="3100" b="1" i="1" dirty="0" smtClean="0">
                <a:solidFill>
                  <a:srgbClr val="002060"/>
                </a:solidFill>
                <a:latin typeface="Gabriola" pitchFamily="82" charset="0"/>
              </a:rPr>
              <a:t> стаціонару?</a:t>
            </a:r>
            <a:endParaRPr lang="uk-UA" sz="3600" b="1" i="1" dirty="0" smtClean="0">
              <a:solidFill>
                <a:srgbClr val="002060"/>
              </a:solidFill>
              <a:latin typeface="Gabriola" pitchFamily="82" charset="0"/>
            </a:endParaRPr>
          </a:p>
          <a:p>
            <a:pPr algn="just"/>
            <a:r>
              <a:rPr lang="uk-UA" sz="3200" b="1" dirty="0" smtClean="0">
                <a:solidFill>
                  <a:srgbClr val="C00000"/>
                </a:solidFill>
                <a:latin typeface="Gabriola" pitchFamily="82" charset="0"/>
              </a:rPr>
              <a:t>Н.М.</a:t>
            </a:r>
            <a:r>
              <a:rPr lang="uk-UA" sz="3200" dirty="0" smtClean="0">
                <a:solidFill>
                  <a:srgbClr val="C00000"/>
                </a:solidFill>
                <a:latin typeface="Gabriola" pitchFamily="82" charset="0"/>
              </a:rPr>
              <a:t>  </a:t>
            </a:r>
            <a:r>
              <a:rPr lang="uk-UA" sz="3200" b="1" i="1" dirty="0" smtClean="0">
                <a:solidFill>
                  <a:srgbClr val="C00000"/>
                </a:solidFill>
                <a:latin typeface="Gabriola" pitchFamily="82" charset="0"/>
              </a:rPr>
              <a:t>Рослин, які можна назвати першими, було дві: Підсніжник білосніжний, привезений із Криму, та </a:t>
            </a:r>
            <a:r>
              <a:rPr lang="uk-UA" sz="3200" b="1" i="1" dirty="0" err="1" smtClean="0">
                <a:solidFill>
                  <a:srgbClr val="C00000"/>
                </a:solidFill>
                <a:latin typeface="Gabriola" pitchFamily="82" charset="0"/>
              </a:rPr>
              <a:t>Білоцвітник</a:t>
            </a:r>
            <a:r>
              <a:rPr lang="uk-UA" sz="3200" b="1" i="1" dirty="0" smtClean="0">
                <a:solidFill>
                  <a:srgbClr val="C00000"/>
                </a:solidFill>
                <a:latin typeface="Gabriola" pitchFamily="82" charset="0"/>
              </a:rPr>
              <a:t> зі Львівської області.</a:t>
            </a:r>
          </a:p>
          <a:p>
            <a:pPr algn="just"/>
            <a:r>
              <a:rPr lang="uk-UA" sz="3100" b="1" dirty="0" smtClean="0">
                <a:solidFill>
                  <a:srgbClr val="002060"/>
                </a:solidFill>
                <a:latin typeface="Gabriola" pitchFamily="82" charset="0"/>
              </a:rPr>
              <a:t>Т.О</a:t>
            </a:r>
            <a:r>
              <a:rPr lang="uk-UA" sz="3100" b="1" i="1" dirty="0" smtClean="0">
                <a:solidFill>
                  <a:srgbClr val="002060"/>
                </a:solidFill>
                <a:latin typeface="Gabriola" pitchFamily="82" charset="0"/>
              </a:rPr>
              <a:t>.  Скільки років існує </a:t>
            </a:r>
            <a:r>
              <a:rPr lang="uk-UA" sz="3100" b="1" i="1" dirty="0" err="1" smtClean="0">
                <a:solidFill>
                  <a:srgbClr val="002060"/>
                </a:solidFill>
                <a:latin typeface="Gabriola" pitchFamily="82" charset="0"/>
              </a:rPr>
              <a:t>геоекологічний</a:t>
            </a:r>
            <a:r>
              <a:rPr lang="uk-UA" sz="3100" b="1" i="1" dirty="0" smtClean="0">
                <a:solidFill>
                  <a:srgbClr val="002060"/>
                </a:solidFill>
                <a:latin typeface="Gabriola" pitchFamily="82" charset="0"/>
              </a:rPr>
              <a:t> стаціонар?</a:t>
            </a:r>
            <a:r>
              <a:rPr lang="uk-UA" sz="3600" b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</a:p>
          <a:p>
            <a:pPr algn="just"/>
            <a:r>
              <a:rPr lang="uk-UA" sz="3600" b="1" i="1" dirty="0" smtClean="0">
                <a:solidFill>
                  <a:srgbClr val="C00000"/>
                </a:solidFill>
                <a:latin typeface="Gabriola" pitchFamily="82" charset="0"/>
              </a:rPr>
              <a:t>Н.М.  </a:t>
            </a:r>
            <a:r>
              <a:rPr lang="uk-UA" sz="3600" b="1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Геоекологічний</a:t>
            </a:r>
            <a:r>
              <a:rPr lang="uk-UA" sz="3600" b="1" i="1" dirty="0" smtClean="0">
                <a:solidFill>
                  <a:srgbClr val="C00000"/>
                </a:solidFill>
                <a:latin typeface="Gabriola" pitchFamily="82" charset="0"/>
              </a:rPr>
              <a:t> стаціонар засновано у 2006 році.</a:t>
            </a:r>
          </a:p>
          <a:p>
            <a:pPr algn="just"/>
            <a:r>
              <a:rPr lang="uk-UA" sz="3200" b="1" dirty="0" smtClean="0">
                <a:solidFill>
                  <a:srgbClr val="002060"/>
                </a:solidFill>
                <a:latin typeface="Gabriola" pitchFamily="82" charset="0"/>
              </a:rPr>
              <a:t>Т.О. </a:t>
            </a:r>
            <a:r>
              <a:rPr lang="uk-UA" sz="3200" b="1" i="1" dirty="0" smtClean="0">
                <a:solidFill>
                  <a:srgbClr val="002060"/>
                </a:solidFill>
                <a:latin typeface="Gabriola" pitchFamily="82" charset="0"/>
              </a:rPr>
              <a:t>З якою метою створено стаціонар</a:t>
            </a:r>
            <a:r>
              <a:rPr lang="uk-UA" sz="3200" b="1" dirty="0" smtClean="0">
                <a:solidFill>
                  <a:srgbClr val="002060"/>
                </a:solidFill>
                <a:latin typeface="Gabriola" pitchFamily="82" charset="0"/>
              </a:rPr>
              <a:t>?</a:t>
            </a:r>
          </a:p>
          <a:p>
            <a:pPr algn="just"/>
            <a:r>
              <a:rPr lang="uk-UA" sz="3600" b="1" i="1" dirty="0" smtClean="0">
                <a:solidFill>
                  <a:srgbClr val="C00000"/>
                </a:solidFill>
                <a:latin typeface="Gabriola" pitchFamily="82" charset="0"/>
              </a:rPr>
              <a:t>Н.М. </a:t>
            </a:r>
            <a:r>
              <a:rPr lang="uk-UA" sz="3600" b="1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Геоекологічний</a:t>
            </a:r>
            <a:r>
              <a:rPr lang="uk-UA" sz="3600" b="1" i="1" dirty="0" smtClean="0">
                <a:solidFill>
                  <a:srgbClr val="C00000"/>
                </a:solidFill>
                <a:latin typeface="Gabriola" pitchFamily="82" charset="0"/>
              </a:rPr>
              <a:t> стаціонар створено з метою кращого вивчення природничого матеріалу  майбутніми вчителями початкових класів.</a:t>
            </a:r>
          </a:p>
          <a:p>
            <a:pPr algn="just"/>
            <a:r>
              <a:rPr lang="uk-UA" sz="3200" b="1" i="1" dirty="0" smtClean="0">
                <a:solidFill>
                  <a:srgbClr val="002060"/>
                </a:solidFill>
                <a:latin typeface="Gabriola" pitchFamily="82" charset="0"/>
              </a:rPr>
              <a:t>Т.О. Неллі Миколаївна, яким рослинам Ви надаєте притулок у стаціонарі?</a:t>
            </a:r>
          </a:p>
          <a:p>
            <a:pPr algn="just"/>
            <a:r>
              <a:rPr lang="uk-UA" sz="3200" b="1" i="1" dirty="0" smtClean="0">
                <a:solidFill>
                  <a:srgbClr val="C00000"/>
                </a:solidFill>
                <a:latin typeface="Gabriola" pitchFamily="82" charset="0"/>
              </a:rPr>
              <a:t>Н.М. На ділянці </a:t>
            </a:r>
            <a:r>
              <a:rPr lang="uk-UA" sz="3200" b="1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геоекологічного</a:t>
            </a:r>
            <a:r>
              <a:rPr lang="uk-UA" sz="3200" b="1" i="1" dirty="0" smtClean="0">
                <a:solidFill>
                  <a:srgbClr val="C00000"/>
                </a:solidFill>
                <a:latin typeface="Gabriola" pitchFamily="82" charset="0"/>
              </a:rPr>
              <a:t> стаціонару ростуть дикоростучі рідкісні  і зникаючі, в основному ранньоквітучі, рослини різних природних зон України. Нині на колекційній ділянці стаціонару нараховується більше сорока видів ранньоквітучих рослин. </a:t>
            </a:r>
            <a:endParaRPr lang="uk-UA" sz="3200" i="1" dirty="0" smtClean="0">
              <a:solidFill>
                <a:srgbClr val="002060"/>
              </a:solidFill>
              <a:latin typeface="Gabriola" pitchFamily="82" charset="0"/>
            </a:endParaRPr>
          </a:p>
          <a:p>
            <a:pPr algn="just"/>
            <a:endParaRPr lang="ru-RU" sz="3200" dirty="0">
              <a:solidFill>
                <a:srgbClr val="002060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08912" cy="5760640"/>
          </a:xfrm>
        </p:spPr>
        <p:txBody>
          <a:bodyPr>
            <a:noAutofit/>
          </a:bodyPr>
          <a:lstStyle/>
          <a:p>
            <a:r>
              <a:rPr lang="uk-UA" sz="2400" i="1" dirty="0" smtClean="0">
                <a:solidFill>
                  <a:srgbClr val="002060"/>
                </a:solidFill>
                <a:latin typeface="Gabriola" pitchFamily="82" charset="0"/>
              </a:rPr>
              <a:t>Т.О. У яких видах роботи  студенти долучаються до скарбниці природничого матеріалу , який зібрано у стаціонарі?</a:t>
            </a:r>
            <a:r>
              <a:rPr lang="uk-UA" sz="2800" i="1" dirty="0" smtClean="0">
                <a:solidFill>
                  <a:srgbClr val="C00000"/>
                </a:solidFill>
                <a:latin typeface="Gabriola" pitchFamily="82" charset="0"/>
              </a:rPr>
              <a:t/>
            </a:r>
            <a:br>
              <a:rPr lang="uk-UA" sz="2800" i="1" dirty="0" smtClean="0">
                <a:solidFill>
                  <a:srgbClr val="C00000"/>
                </a:solidFill>
                <a:latin typeface="Gabriola" pitchFamily="82" charset="0"/>
              </a:rPr>
            </a:br>
            <a:r>
              <a:rPr lang="uk-UA" sz="2400" i="1" dirty="0" smtClean="0">
                <a:solidFill>
                  <a:srgbClr val="C00000"/>
                </a:solidFill>
                <a:latin typeface="Gabriola" pitchFamily="82" charset="0"/>
              </a:rPr>
              <a:t>Н.М.</a:t>
            </a:r>
            <a:r>
              <a:rPr lang="uk-UA" sz="2400" dirty="0" smtClean="0">
                <a:latin typeface="Gabriola" pitchFamily="82" charset="0"/>
              </a:rPr>
              <a:t> </a:t>
            </a:r>
            <a:r>
              <a:rPr lang="uk-UA" sz="2400" i="1" dirty="0" smtClean="0">
                <a:solidFill>
                  <a:srgbClr val="C00000"/>
                </a:solidFill>
                <a:latin typeface="Gabriola" pitchFamily="82" charset="0"/>
              </a:rPr>
              <a:t>Зібрана у </a:t>
            </a:r>
            <a:r>
              <a:rPr lang="uk-UA" sz="2400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геоекологчному</a:t>
            </a:r>
            <a:r>
              <a:rPr lang="uk-UA" sz="2400" i="1" dirty="0" smtClean="0">
                <a:solidFill>
                  <a:srgbClr val="C00000"/>
                </a:solidFill>
                <a:latin typeface="Gabriola" pitchFamily="82" charset="0"/>
              </a:rPr>
              <a:t> стаціонарі колекція рослин студентами використовується під час вивчення методики викладання природознавства. Одним із завдань самостійної роботи студентів є підготовка окремої папки ілюстрацій  з описом ранньоквітучих рослин. На практичних заняттях студенти виступають з повідомленнями  про морфологічні та хімічні властивості цих рослин, їх значення і практичну цінність, акцентуючи увагу на їх охороні. </a:t>
            </a:r>
            <a:r>
              <a:rPr lang="uk-UA" sz="2400" dirty="0" smtClean="0">
                <a:latin typeface="Gabriola" pitchFamily="82" charset="0"/>
              </a:rPr>
              <a:t/>
            </a:r>
            <a:br>
              <a:rPr lang="uk-UA" sz="2400" dirty="0" smtClean="0">
                <a:latin typeface="Gabriola" pitchFamily="82" charset="0"/>
              </a:rPr>
            </a:br>
            <a:r>
              <a:rPr lang="uk-UA" sz="2400" i="1" dirty="0" smtClean="0">
                <a:solidFill>
                  <a:srgbClr val="002060"/>
                </a:solidFill>
                <a:latin typeface="Gabriola" pitchFamily="82" charset="0"/>
              </a:rPr>
              <a:t>Т.О.   Чи використовують студенти  старших курсів знання  про рослини стаціонару ?</a:t>
            </a:r>
            <a:br>
              <a:rPr lang="uk-UA" sz="2400" i="1" dirty="0" smtClean="0">
                <a:solidFill>
                  <a:srgbClr val="002060"/>
                </a:solidFill>
                <a:latin typeface="Gabriola" pitchFamily="82" charset="0"/>
              </a:rPr>
            </a:br>
            <a:r>
              <a:rPr lang="uk-UA" sz="2400" i="1" dirty="0" smtClean="0">
                <a:solidFill>
                  <a:srgbClr val="C00000"/>
                </a:solidFill>
                <a:latin typeface="Gabriola" pitchFamily="82" charset="0"/>
              </a:rPr>
              <a:t>Н.М. Активна педагогічна практика майбутніх педагогів проходить на четвертому курсі у лютому-березні. Практиканти, готуючись до пробних та залікових уроків, ознайомлюються із зовнішнім виглядом, часом та періодом  квітування цих рослин.  </a:t>
            </a:r>
            <a:r>
              <a:rPr lang="uk-UA" sz="2800" i="1" dirty="0" smtClean="0">
                <a:solidFill>
                  <a:srgbClr val="C00000"/>
                </a:solidFill>
                <a:latin typeface="Gabriola" pitchFamily="82" charset="0"/>
              </a:rPr>
              <a:t/>
            </a:r>
            <a:br>
              <a:rPr lang="uk-UA" sz="2800" i="1" dirty="0" smtClean="0">
                <a:solidFill>
                  <a:srgbClr val="C00000"/>
                </a:solidFill>
                <a:latin typeface="Gabriola" pitchFamily="82" charset="0"/>
              </a:rPr>
            </a:br>
            <a:r>
              <a:rPr lang="uk-UA" sz="2000" i="1" dirty="0" smtClean="0">
                <a:solidFill>
                  <a:srgbClr val="002060"/>
                </a:solidFill>
                <a:latin typeface="Gabriola" pitchFamily="82" charset="0"/>
              </a:rPr>
              <a:t>Бесіду провела доцент кафедри методик дошкільної та </a:t>
            </a:r>
            <a:br>
              <a:rPr lang="uk-UA" sz="2000" i="1" dirty="0" smtClean="0">
                <a:solidFill>
                  <a:srgbClr val="002060"/>
                </a:solidFill>
                <a:latin typeface="Gabriola" pitchFamily="82" charset="0"/>
              </a:rPr>
            </a:br>
            <a:r>
              <a:rPr lang="uk-UA" sz="2000" i="1" dirty="0" smtClean="0">
                <a:solidFill>
                  <a:srgbClr val="002060"/>
                </a:solidFill>
                <a:latin typeface="Gabriola" pitchFamily="82" charset="0"/>
              </a:rPr>
              <a:t>початкової освіти Фадєєва Т.О.        2013  рік</a:t>
            </a:r>
            <a:endParaRPr lang="ru-RU" sz="2800" i="1" dirty="0">
              <a:solidFill>
                <a:srgbClr val="002060"/>
              </a:solidFill>
              <a:latin typeface="Gabriola" pitchFamily="82" charset="0"/>
            </a:endParaRPr>
          </a:p>
        </p:txBody>
      </p:sp>
      <p:pic>
        <p:nvPicPr>
          <p:cNvPr id="6" name="Содержимое 5" descr="PA150433 - коп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236296" y="5526331"/>
            <a:ext cx="1008112" cy="1242891"/>
          </a:xfr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733256"/>
            <a:ext cx="8183880" cy="576064"/>
          </a:xfrm>
        </p:spPr>
        <p:txBody>
          <a:bodyPr>
            <a:noAutofit/>
          </a:bodyPr>
          <a:lstStyle/>
          <a:p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На ділянці </a:t>
            </a:r>
            <a:r>
              <a:rPr lang="uk-UA" sz="4000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геоекологічного</a:t>
            </a:r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 стаціонару ростуть: </a:t>
            </a:r>
            <a:endParaRPr lang="ru-RU" sz="40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86880"/>
          </a:xfrm>
        </p:spPr>
        <p:txBody>
          <a:bodyPr>
            <a:normAutofit fontScale="92500" lnSpcReduction="20000"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  <a:latin typeface="Gabriola" pitchFamily="82" charset="0"/>
              </a:rPr>
              <a:t>рідкісні і лікарські трав’янисті рослини : </a:t>
            </a:r>
            <a:endParaRPr lang="ru-RU" sz="3200" b="1" i="1" dirty="0" smtClean="0">
              <a:solidFill>
                <a:srgbClr val="C00000"/>
              </a:solidFill>
              <a:latin typeface="Gabriola" pitchFamily="82" charset="0"/>
            </a:endParaRPr>
          </a:p>
          <a:p>
            <a:r>
              <a:rPr lang="uk-UA" sz="3000" b="1" i="1" dirty="0" smtClean="0">
                <a:latin typeface="Gabriola" pitchFamily="82" charset="0"/>
              </a:rPr>
              <a:t>Алтея лікарська </a:t>
            </a:r>
            <a:r>
              <a:rPr lang="en-US" sz="3000" b="1" i="1" dirty="0" err="1" smtClean="0">
                <a:latin typeface="Gabriola" pitchFamily="82" charset="0"/>
              </a:rPr>
              <a:t>Althaea</a:t>
            </a:r>
            <a:r>
              <a:rPr lang="en-US" sz="3000" b="1" i="1" dirty="0" smtClean="0">
                <a:latin typeface="Gabriola" pitchFamily="82" charset="0"/>
              </a:rPr>
              <a:t> </a:t>
            </a:r>
            <a:r>
              <a:rPr lang="en-US" sz="3000" b="1" i="1" dirty="0" err="1" smtClean="0">
                <a:latin typeface="Gabriola" pitchFamily="82" charset="0"/>
              </a:rPr>
              <a:t>officinalis</a:t>
            </a:r>
            <a:r>
              <a:rPr lang="uk-UA" sz="3000" b="1" i="1" dirty="0" smtClean="0">
                <a:latin typeface="Gabriola" pitchFamily="82" charset="0"/>
              </a:rPr>
              <a:t>, Анемона дібровна </a:t>
            </a:r>
            <a:r>
              <a:rPr lang="en-US" sz="3000" b="1" i="1" dirty="0" smtClean="0">
                <a:latin typeface="Gabriola" pitchFamily="82" charset="0"/>
              </a:rPr>
              <a:t>Anemone </a:t>
            </a:r>
            <a:r>
              <a:rPr lang="en-US" sz="3000" b="1" i="1" dirty="0" err="1" smtClean="0">
                <a:latin typeface="Gabriola" pitchFamily="82" charset="0"/>
              </a:rPr>
              <a:t>nemorosa</a:t>
            </a:r>
            <a:r>
              <a:rPr lang="uk-UA" sz="3000" b="1" i="1" dirty="0" smtClean="0">
                <a:latin typeface="Gabriola" pitchFamily="82" charset="0"/>
              </a:rPr>
              <a:t>, Анемона </a:t>
            </a:r>
            <a:r>
              <a:rPr lang="uk-UA" sz="3000" b="1" i="1" dirty="0" err="1" smtClean="0">
                <a:latin typeface="Gabriola" pitchFamily="82" charset="0"/>
              </a:rPr>
              <a:t>жовтецева</a:t>
            </a:r>
            <a:r>
              <a:rPr lang="uk-UA" sz="3000" b="1" i="1" dirty="0" smtClean="0">
                <a:latin typeface="Gabriola" pitchFamily="82" charset="0"/>
              </a:rPr>
              <a:t> </a:t>
            </a:r>
            <a:r>
              <a:rPr lang="en-US" sz="3000" b="1" i="1" dirty="0" smtClean="0">
                <a:latin typeface="Gabriola" pitchFamily="82" charset="0"/>
              </a:rPr>
              <a:t>Anemone </a:t>
            </a:r>
            <a:r>
              <a:rPr lang="en-US" sz="3000" b="1" i="1" dirty="0" err="1" smtClean="0">
                <a:latin typeface="Gabriola" pitchFamily="82" charset="0"/>
              </a:rPr>
              <a:t>ranunculoides</a:t>
            </a:r>
            <a:r>
              <a:rPr lang="uk-UA" sz="3000" b="1" i="1" dirty="0" smtClean="0">
                <a:latin typeface="Gabriola" pitchFamily="82" charset="0"/>
              </a:rPr>
              <a:t>, Барвінок малий </a:t>
            </a:r>
            <a:r>
              <a:rPr lang="en-US" sz="3000" b="1" i="1" dirty="0" err="1" smtClean="0">
                <a:latin typeface="Gabriola" pitchFamily="82" charset="0"/>
              </a:rPr>
              <a:t>Vinka</a:t>
            </a:r>
            <a:r>
              <a:rPr lang="en-US" sz="3000" b="1" i="1" dirty="0" smtClean="0">
                <a:latin typeface="Gabriola" pitchFamily="82" charset="0"/>
              </a:rPr>
              <a:t> minor</a:t>
            </a:r>
            <a:r>
              <a:rPr lang="uk-UA" sz="3000" b="1" i="1" dirty="0" smtClean="0">
                <a:latin typeface="Gabriola" pitchFamily="82" charset="0"/>
              </a:rPr>
              <a:t>, </a:t>
            </a:r>
            <a:r>
              <a:rPr lang="uk-UA" sz="3000" b="1" i="1" dirty="0" err="1" smtClean="0">
                <a:latin typeface="Gabriola" pitchFamily="82" charset="0"/>
              </a:rPr>
              <a:t>Бруннера</a:t>
            </a:r>
            <a:r>
              <a:rPr lang="uk-UA" sz="3000" b="1" i="1" dirty="0" smtClean="0">
                <a:latin typeface="Gabriola" pitchFamily="82" charset="0"/>
              </a:rPr>
              <a:t> сибірська </a:t>
            </a:r>
            <a:r>
              <a:rPr lang="en-US" sz="3000" b="1" i="1" dirty="0" err="1" smtClean="0">
                <a:latin typeface="Gabriola" pitchFamily="82" charset="0"/>
              </a:rPr>
              <a:t>Brunnera</a:t>
            </a:r>
            <a:r>
              <a:rPr lang="en-US" sz="3000" b="1" i="1" dirty="0" smtClean="0">
                <a:latin typeface="Gabriola" pitchFamily="82" charset="0"/>
              </a:rPr>
              <a:t> </a:t>
            </a:r>
            <a:r>
              <a:rPr lang="en-US" sz="3000" b="1" i="1" dirty="0" err="1" smtClean="0">
                <a:latin typeface="Gabriola" pitchFamily="82" charset="0"/>
              </a:rPr>
              <a:t>sibirika</a:t>
            </a:r>
            <a:r>
              <a:rPr lang="uk-UA" sz="3000" b="1" i="1" dirty="0" smtClean="0">
                <a:latin typeface="Gabriola" pitchFamily="82" charset="0"/>
              </a:rPr>
              <a:t>, Валеріана  </a:t>
            </a:r>
            <a:r>
              <a:rPr lang="en-US" sz="3000" b="1" i="1" dirty="0" err="1" smtClean="0">
                <a:latin typeface="Gabriola" pitchFamily="82" charset="0"/>
              </a:rPr>
              <a:t>Valeriana</a:t>
            </a:r>
            <a:r>
              <a:rPr lang="en-US" sz="3000" b="1" i="1" dirty="0" smtClean="0">
                <a:latin typeface="Gabriola" pitchFamily="82" charset="0"/>
              </a:rPr>
              <a:t> </a:t>
            </a:r>
            <a:r>
              <a:rPr lang="en-US" sz="3000" b="1" i="1" dirty="0" err="1" smtClean="0">
                <a:latin typeface="Gabriola" pitchFamily="82" charset="0"/>
              </a:rPr>
              <a:t>officinale</a:t>
            </a:r>
            <a:r>
              <a:rPr lang="uk-UA" sz="3000" b="1" i="1" dirty="0" smtClean="0">
                <a:latin typeface="Gabriola" pitchFamily="82" charset="0"/>
              </a:rPr>
              <a:t>, Вероніка дібровна </a:t>
            </a:r>
            <a:r>
              <a:rPr lang="en-US" sz="3000" b="1" i="1" dirty="0" smtClean="0">
                <a:latin typeface="Gabriola" pitchFamily="82" charset="0"/>
              </a:rPr>
              <a:t>Veronica </a:t>
            </a:r>
            <a:r>
              <a:rPr lang="en-US" sz="3000" b="1" i="1" dirty="0" err="1" smtClean="0">
                <a:latin typeface="Gabriola" pitchFamily="82" charset="0"/>
              </a:rPr>
              <a:t>chamaedrys</a:t>
            </a:r>
            <a:r>
              <a:rPr lang="uk-UA" sz="3000" b="1" i="1" dirty="0" smtClean="0">
                <a:latin typeface="Gabriola" pitchFamily="82" charset="0"/>
              </a:rPr>
              <a:t>, Вероніка вузьколиста </a:t>
            </a:r>
            <a:r>
              <a:rPr lang="en-US" sz="3000" b="1" i="1" dirty="0" smtClean="0">
                <a:latin typeface="Gabriola" pitchFamily="82" charset="0"/>
              </a:rPr>
              <a:t>Veronica </a:t>
            </a:r>
            <a:r>
              <a:rPr lang="en-US" sz="3000" b="1" i="1" dirty="0" err="1" smtClean="0">
                <a:latin typeface="Gabriola" pitchFamily="82" charset="0"/>
              </a:rPr>
              <a:t>langifolia</a:t>
            </a:r>
            <a:r>
              <a:rPr lang="uk-UA" sz="3000" b="1" i="1" dirty="0" smtClean="0">
                <a:latin typeface="Gabriola" pitchFamily="82" charset="0"/>
              </a:rPr>
              <a:t>, Гвоздика дельтовидна </a:t>
            </a:r>
            <a:r>
              <a:rPr lang="en-US" sz="3000" b="1" i="1" dirty="0" smtClean="0">
                <a:latin typeface="Gabriola" pitchFamily="82" charset="0"/>
              </a:rPr>
              <a:t>Dianthus deltoids</a:t>
            </a:r>
            <a:r>
              <a:rPr lang="uk-UA" sz="3000" b="1" i="1" dirty="0" smtClean="0">
                <a:latin typeface="Gabriola" pitchFamily="82" charset="0"/>
              </a:rPr>
              <a:t>, Гіацинт звичайний </a:t>
            </a:r>
            <a:r>
              <a:rPr lang="en-US" sz="3000" b="1" i="1" dirty="0" err="1" smtClean="0">
                <a:latin typeface="Gabriola" pitchFamily="82" charset="0"/>
              </a:rPr>
              <a:t>Muskari</a:t>
            </a:r>
            <a:r>
              <a:rPr lang="uk-UA" sz="3000" b="1" i="1" dirty="0" smtClean="0">
                <a:latin typeface="Gabriola" pitchFamily="82" charset="0"/>
              </a:rPr>
              <a:t>, Глуха кропива біла </a:t>
            </a:r>
            <a:r>
              <a:rPr lang="en-US" sz="3000" b="1" i="1" dirty="0" err="1" smtClean="0">
                <a:latin typeface="Gabriola" pitchFamily="82" charset="0"/>
              </a:rPr>
              <a:t>Lamium</a:t>
            </a:r>
            <a:r>
              <a:rPr lang="en-US" sz="3000" b="1" i="1" dirty="0" smtClean="0">
                <a:latin typeface="Gabriola" pitchFamily="82" charset="0"/>
              </a:rPr>
              <a:t> album</a:t>
            </a:r>
            <a:r>
              <a:rPr lang="uk-UA" sz="3000" b="1" i="1" dirty="0" smtClean="0">
                <a:latin typeface="Gabriola" pitchFamily="82" charset="0"/>
              </a:rPr>
              <a:t>, Горицвіт весняний </a:t>
            </a:r>
            <a:r>
              <a:rPr lang="en-US" sz="3000" b="1" i="1" dirty="0" smtClean="0">
                <a:latin typeface="Gabriola" pitchFamily="82" charset="0"/>
              </a:rPr>
              <a:t>Adonis </a:t>
            </a:r>
            <a:r>
              <a:rPr lang="en-US" sz="3000" b="1" i="1" dirty="0" err="1" smtClean="0">
                <a:latin typeface="Gabriola" pitchFamily="82" charset="0"/>
              </a:rPr>
              <a:t>vernalis</a:t>
            </a:r>
            <a:r>
              <a:rPr lang="uk-UA" sz="3000" b="1" i="1" dirty="0" smtClean="0">
                <a:latin typeface="Gabriola" pitchFamily="82" charset="0"/>
              </a:rPr>
              <a:t>, Дзвоник </a:t>
            </a:r>
            <a:r>
              <a:rPr lang="uk-UA" sz="3000" b="1" i="1" dirty="0" err="1" smtClean="0">
                <a:latin typeface="Gabriola" pitchFamily="82" charset="0"/>
              </a:rPr>
              <a:t>верболистий</a:t>
            </a:r>
            <a:r>
              <a:rPr lang="uk-UA" sz="3000" b="1" i="1" dirty="0" smtClean="0">
                <a:latin typeface="Gabriola" pitchFamily="82" charset="0"/>
              </a:rPr>
              <a:t> </a:t>
            </a:r>
            <a:r>
              <a:rPr lang="en-US" sz="3000" b="1" i="1" dirty="0" smtClean="0">
                <a:latin typeface="Gabriola" pitchFamily="82" charset="0"/>
              </a:rPr>
              <a:t>Campanula </a:t>
            </a:r>
            <a:r>
              <a:rPr lang="en-US" sz="3000" b="1" i="1" dirty="0" err="1" smtClean="0">
                <a:latin typeface="Gabriola" pitchFamily="82" charset="0"/>
              </a:rPr>
              <a:t>persicifolia</a:t>
            </a:r>
            <a:r>
              <a:rPr lang="uk-UA" sz="3000" b="1" i="1" dirty="0" smtClean="0">
                <a:latin typeface="Gabriola" pitchFamily="82" charset="0"/>
              </a:rPr>
              <a:t>, Ехінацея пурпурова </a:t>
            </a:r>
            <a:r>
              <a:rPr lang="en-US" sz="3000" b="1" i="1" dirty="0" smtClean="0">
                <a:latin typeface="Gabriola" pitchFamily="82" charset="0"/>
              </a:rPr>
              <a:t>Echinacea </a:t>
            </a:r>
            <a:r>
              <a:rPr lang="en-US" sz="3000" b="1" i="1" dirty="0" err="1" smtClean="0">
                <a:latin typeface="Gabriola" pitchFamily="82" charset="0"/>
              </a:rPr>
              <a:t>purpurea</a:t>
            </a:r>
            <a:r>
              <a:rPr lang="uk-UA" sz="3000" b="1" i="1" dirty="0" smtClean="0">
                <a:latin typeface="Gabriola" pitchFamily="82" charset="0"/>
              </a:rPr>
              <a:t>, Живокіст шорсткий </a:t>
            </a:r>
            <a:r>
              <a:rPr lang="en-US" sz="3000" b="1" i="1" dirty="0" err="1" smtClean="0">
                <a:latin typeface="Gabriola" pitchFamily="82" charset="0"/>
              </a:rPr>
              <a:t>Symphytum</a:t>
            </a:r>
            <a:r>
              <a:rPr lang="en-US" sz="3000" b="1" i="1" dirty="0" smtClean="0">
                <a:latin typeface="Gabriola" pitchFamily="82" charset="0"/>
              </a:rPr>
              <a:t> </a:t>
            </a:r>
            <a:r>
              <a:rPr lang="en-US" sz="3000" b="1" i="1" dirty="0" err="1" smtClean="0">
                <a:latin typeface="Gabriola" pitchFamily="82" charset="0"/>
              </a:rPr>
              <a:t>asperum</a:t>
            </a:r>
            <a:r>
              <a:rPr lang="uk-UA" sz="3000" b="1" i="1" dirty="0" smtClean="0">
                <a:latin typeface="Gabriola" pitchFamily="82" charset="0"/>
              </a:rPr>
              <a:t>, Заяча капуста велика </a:t>
            </a:r>
            <a:r>
              <a:rPr lang="en-US" sz="3000" b="1" i="1" dirty="0" smtClean="0">
                <a:latin typeface="Gabriola" pitchFamily="82" charset="0"/>
              </a:rPr>
              <a:t>Sedum maximum</a:t>
            </a:r>
            <a:r>
              <a:rPr lang="uk-UA" sz="3000" b="1" i="1" dirty="0" smtClean="0">
                <a:latin typeface="Gabriola" pitchFamily="82" charset="0"/>
              </a:rPr>
              <a:t>, Звіробій звичайний </a:t>
            </a:r>
            <a:r>
              <a:rPr lang="en-US" sz="3000" b="1" i="1" dirty="0" err="1" smtClean="0">
                <a:latin typeface="Gabriola" pitchFamily="82" charset="0"/>
              </a:rPr>
              <a:t>Hypericum</a:t>
            </a:r>
            <a:r>
              <a:rPr lang="en-US" sz="3000" b="1" i="1" dirty="0" smtClean="0">
                <a:latin typeface="Gabriola" pitchFamily="82" charset="0"/>
              </a:rPr>
              <a:t> </a:t>
            </a:r>
            <a:r>
              <a:rPr lang="en-US" sz="3000" b="1" i="1" dirty="0" err="1" smtClean="0">
                <a:latin typeface="Gabriola" pitchFamily="82" charset="0"/>
              </a:rPr>
              <a:t>vulgaris</a:t>
            </a:r>
            <a:r>
              <a:rPr lang="uk-UA" sz="3000" b="1" i="1" dirty="0" smtClean="0">
                <a:latin typeface="Gabriola" pitchFamily="82" charset="0"/>
              </a:rPr>
              <a:t>, Зірочки жовті </a:t>
            </a:r>
            <a:r>
              <a:rPr lang="en-US" sz="3000" b="1" i="1" dirty="0" err="1" smtClean="0">
                <a:latin typeface="Gabriola" pitchFamily="82" charset="0"/>
              </a:rPr>
              <a:t>Gagea</a:t>
            </a:r>
            <a:r>
              <a:rPr lang="en-US" sz="3000" b="1" i="1" dirty="0" smtClean="0">
                <a:latin typeface="Gabriola" pitchFamily="82" charset="0"/>
              </a:rPr>
              <a:t> </a:t>
            </a:r>
            <a:r>
              <a:rPr lang="en-US" sz="3000" b="1" i="1" dirty="0" err="1" smtClean="0">
                <a:latin typeface="Gabriola" pitchFamily="82" charset="0"/>
              </a:rPr>
              <a:t>lutea</a:t>
            </a:r>
            <a:r>
              <a:rPr lang="uk-UA" sz="3000" b="1" i="1" dirty="0" smtClean="0">
                <a:latin typeface="Gabriola" pitchFamily="82" charset="0"/>
              </a:rPr>
              <a:t>, Конвалія звичайна </a:t>
            </a:r>
            <a:r>
              <a:rPr lang="en-US" sz="3000" b="1" i="1" dirty="0" err="1" smtClean="0">
                <a:latin typeface="Gabriola" pitchFamily="82" charset="0"/>
              </a:rPr>
              <a:t>Convallaria</a:t>
            </a:r>
            <a:r>
              <a:rPr lang="en-US" sz="3000" b="1" i="1" dirty="0" smtClean="0">
                <a:latin typeface="Gabriola" pitchFamily="82" charset="0"/>
              </a:rPr>
              <a:t> </a:t>
            </a:r>
            <a:r>
              <a:rPr lang="en-US" sz="3000" b="1" i="1" dirty="0" err="1" smtClean="0">
                <a:latin typeface="Gabriola" pitchFamily="82" charset="0"/>
              </a:rPr>
              <a:t>majalis</a:t>
            </a:r>
            <a:r>
              <a:rPr lang="uk-UA" sz="3000" b="1" i="1" dirty="0" smtClean="0">
                <a:latin typeface="Gabriola" pitchFamily="82" charset="0"/>
              </a:rPr>
              <a:t>, Копитняк європейський </a:t>
            </a:r>
            <a:r>
              <a:rPr lang="en-US" sz="3000" b="1" i="1" dirty="0" err="1" smtClean="0">
                <a:latin typeface="Gabriola" pitchFamily="82" charset="0"/>
              </a:rPr>
              <a:t>Asarum</a:t>
            </a:r>
            <a:r>
              <a:rPr lang="en-US" sz="3000" b="1" i="1" dirty="0" smtClean="0">
                <a:latin typeface="Gabriola" pitchFamily="82" charset="0"/>
              </a:rPr>
              <a:t> </a:t>
            </a:r>
            <a:r>
              <a:rPr lang="en-US" sz="3000" b="1" i="1" dirty="0" err="1" smtClean="0">
                <a:latin typeface="Gabriola" pitchFamily="82" charset="0"/>
              </a:rPr>
              <a:t>europaeum</a:t>
            </a:r>
            <a:r>
              <a:rPr lang="uk-UA" sz="3000" b="1" i="1" dirty="0" smtClean="0">
                <a:latin typeface="Gabriola" pitchFamily="82" charset="0"/>
              </a:rPr>
              <a:t>, Королиця звичайна </a:t>
            </a:r>
            <a:r>
              <a:rPr lang="en-US" sz="3000" b="1" i="1" dirty="0" err="1" smtClean="0">
                <a:latin typeface="Gabriola" pitchFamily="82" charset="0"/>
              </a:rPr>
              <a:t>Matricaria</a:t>
            </a:r>
            <a:r>
              <a:rPr lang="en-US" sz="3000" b="1" i="1" dirty="0" smtClean="0">
                <a:latin typeface="Gabriola" pitchFamily="82" charset="0"/>
              </a:rPr>
              <a:t> </a:t>
            </a:r>
            <a:r>
              <a:rPr lang="en-US" sz="3000" b="1" i="1" dirty="0" err="1" smtClean="0">
                <a:latin typeface="Gabriola" pitchFamily="82" charset="0"/>
              </a:rPr>
              <a:t>inodora</a:t>
            </a:r>
            <a:r>
              <a:rPr lang="uk-UA" sz="3000" b="1" i="1" dirty="0" smtClean="0">
                <a:latin typeface="Gabriola" pitchFamily="82" charset="0"/>
              </a:rPr>
              <a:t>, </a:t>
            </a:r>
            <a:endParaRPr lang="ru-RU" sz="3000" b="1" i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733256"/>
            <a:ext cx="8183880" cy="648072"/>
          </a:xfrm>
        </p:spPr>
        <p:txBody>
          <a:bodyPr>
            <a:noAutofit/>
          </a:bodyPr>
          <a:lstStyle/>
          <a:p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На ділянці </a:t>
            </a:r>
            <a:r>
              <a:rPr lang="uk-UA" sz="4000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геоекологічного</a:t>
            </a:r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 стаціонару ростуть: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>
            <a:normAutofit fontScale="85000" lnSpcReduction="1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Gabriola" pitchFamily="82" charset="0"/>
              </a:rPr>
              <a:t>рідкісні і лікарські трав’янисті рослини : </a:t>
            </a:r>
            <a:endParaRPr lang="ru-RU" b="1" i="1" dirty="0" smtClean="0">
              <a:solidFill>
                <a:srgbClr val="C00000"/>
              </a:solidFill>
              <a:latin typeface="Gabriola" pitchFamily="82" charset="0"/>
            </a:endParaRPr>
          </a:p>
          <a:p>
            <a:r>
              <a:rPr lang="uk-UA" b="1" i="1" dirty="0" smtClean="0">
                <a:latin typeface="Gabriola" pitchFamily="82" charset="0"/>
              </a:rPr>
              <a:t>Купина лікарська </a:t>
            </a:r>
            <a:r>
              <a:rPr lang="en-US" b="1" i="1" dirty="0" err="1" smtClean="0">
                <a:latin typeface="Gabriola" pitchFamily="82" charset="0"/>
              </a:rPr>
              <a:t>Poligonatum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officinale</a:t>
            </a:r>
            <a:r>
              <a:rPr lang="uk-UA" b="1" i="1" dirty="0" smtClean="0">
                <a:latin typeface="Gabriola" pitchFamily="82" charset="0"/>
              </a:rPr>
              <a:t>, Мак далекосхідний </a:t>
            </a:r>
            <a:r>
              <a:rPr lang="en-US" b="1" i="1" dirty="0" err="1" smtClean="0">
                <a:latin typeface="Gabriola" pitchFamily="82" charset="0"/>
              </a:rPr>
              <a:t>Papaver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orientale</a:t>
            </a:r>
            <a:r>
              <a:rPr lang="uk-UA" b="1" i="1" dirty="0" smtClean="0">
                <a:latin typeface="Gabriola" pitchFamily="82" charset="0"/>
              </a:rPr>
              <a:t>, Мак самосійка </a:t>
            </a:r>
            <a:r>
              <a:rPr lang="en-US" b="1" i="1" dirty="0" err="1" smtClean="0">
                <a:latin typeface="Gabriola" pitchFamily="82" charset="0"/>
              </a:rPr>
              <a:t>Papaver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rhoeas</a:t>
            </a:r>
            <a:r>
              <a:rPr lang="uk-UA" b="1" i="1" dirty="0" smtClean="0">
                <a:latin typeface="Gabriola" pitchFamily="82" charset="0"/>
              </a:rPr>
              <a:t>, Медунка лікарська </a:t>
            </a:r>
            <a:r>
              <a:rPr lang="en-US" b="1" i="1" dirty="0" err="1" smtClean="0">
                <a:latin typeface="Gabriola" pitchFamily="82" charset="0"/>
              </a:rPr>
              <a:t>Pulmonaria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officinale</a:t>
            </a:r>
            <a:r>
              <a:rPr lang="uk-UA" b="1" i="1" dirty="0" smtClean="0">
                <a:latin typeface="Gabriola" pitchFamily="82" charset="0"/>
              </a:rPr>
              <a:t>, Меліса лікарська </a:t>
            </a:r>
            <a:r>
              <a:rPr lang="en-US" b="1" i="1" dirty="0" smtClean="0">
                <a:latin typeface="Gabriola" pitchFamily="82" charset="0"/>
              </a:rPr>
              <a:t>Melissa </a:t>
            </a:r>
            <a:r>
              <a:rPr lang="en-US" b="1" i="1" dirty="0" err="1" smtClean="0">
                <a:latin typeface="Gabriola" pitchFamily="82" charset="0"/>
              </a:rPr>
              <a:t>officinale</a:t>
            </a:r>
            <a:r>
              <a:rPr lang="uk-UA" b="1" i="1" dirty="0" smtClean="0">
                <a:latin typeface="Gabriola" pitchFamily="82" charset="0"/>
              </a:rPr>
              <a:t>, Молодило паросткове </a:t>
            </a:r>
            <a:r>
              <a:rPr lang="en-US" b="1" i="1" dirty="0" err="1" smtClean="0">
                <a:latin typeface="Gabriola" pitchFamily="82" charset="0"/>
              </a:rPr>
              <a:t>Sempervivum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soboliferum</a:t>
            </a:r>
            <a:r>
              <a:rPr lang="uk-UA" b="1" i="1" dirty="0" smtClean="0">
                <a:latin typeface="Gabriola" pitchFamily="82" charset="0"/>
              </a:rPr>
              <a:t>, Молочай </a:t>
            </a:r>
            <a:r>
              <a:rPr lang="uk-UA" b="1" i="1" dirty="0" err="1" smtClean="0">
                <a:latin typeface="Gabriola" pitchFamily="82" charset="0"/>
              </a:rPr>
              <a:t>кипарисовидний</a:t>
            </a:r>
            <a:r>
              <a:rPr lang="uk-UA" b="1" i="1" dirty="0" smtClean="0">
                <a:latin typeface="Gabriola" pitchFamily="82" charset="0"/>
              </a:rPr>
              <a:t>, М’ята перцева </a:t>
            </a:r>
            <a:r>
              <a:rPr lang="en-US" b="1" i="1" dirty="0" err="1" smtClean="0">
                <a:latin typeface="Gabriola" pitchFamily="82" charset="0"/>
              </a:rPr>
              <a:t>Mentha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piperita</a:t>
            </a:r>
            <a:r>
              <a:rPr lang="uk-UA" b="1" i="1" dirty="0" smtClean="0">
                <a:latin typeface="Gabriola" pitchFamily="82" charset="0"/>
              </a:rPr>
              <a:t>, М’ята холодна </a:t>
            </a:r>
            <a:r>
              <a:rPr lang="en-US" b="1" i="1" dirty="0" err="1" smtClean="0">
                <a:latin typeface="Gabriola" pitchFamily="82" charset="0"/>
              </a:rPr>
              <a:t>Mentha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piperita</a:t>
            </a:r>
            <a:r>
              <a:rPr lang="uk-UA" b="1" i="1" dirty="0" smtClean="0">
                <a:latin typeface="Gabriola" pitchFamily="82" charset="0"/>
              </a:rPr>
              <a:t>, Нарцис </a:t>
            </a:r>
            <a:r>
              <a:rPr lang="en-US" b="1" i="1" dirty="0" smtClean="0">
                <a:latin typeface="Gabriola" pitchFamily="82" charset="0"/>
              </a:rPr>
              <a:t>Narcissus</a:t>
            </a:r>
            <a:r>
              <a:rPr lang="uk-UA" b="1" i="1" dirty="0" smtClean="0">
                <a:latin typeface="Gabriola" pitchFamily="82" charset="0"/>
              </a:rPr>
              <a:t>, Нечуйвітер волохатенький </a:t>
            </a:r>
            <a:r>
              <a:rPr lang="en-US" b="1" i="1" dirty="0" err="1" smtClean="0">
                <a:latin typeface="Gabriola" pitchFamily="82" charset="0"/>
              </a:rPr>
              <a:t>Hieracium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umbellatum</a:t>
            </a:r>
            <a:r>
              <a:rPr lang="uk-UA" b="1" i="1" dirty="0" smtClean="0">
                <a:latin typeface="Gabriola" pitchFamily="82" charset="0"/>
              </a:rPr>
              <a:t>, Ожина  сиза </a:t>
            </a:r>
            <a:r>
              <a:rPr lang="en-US" b="1" i="1" dirty="0" err="1" smtClean="0">
                <a:latin typeface="Gabriola" pitchFamily="82" charset="0"/>
              </a:rPr>
              <a:t>Rubus</a:t>
            </a:r>
            <a:r>
              <a:rPr lang="uk-UA" b="1" i="1" dirty="0" smtClean="0">
                <a:latin typeface="Gabriola" pitchFamily="82" charset="0"/>
              </a:rPr>
              <a:t>, </a:t>
            </a:r>
            <a:r>
              <a:rPr lang="uk-UA" b="1" i="1" dirty="0" err="1" smtClean="0">
                <a:latin typeface="Gabriola" pitchFamily="82" charset="0"/>
              </a:rPr>
              <a:t>Очиток</a:t>
            </a:r>
            <a:r>
              <a:rPr lang="uk-UA" b="1" i="1" dirty="0" smtClean="0">
                <a:latin typeface="Gabriola" pitchFamily="82" charset="0"/>
              </a:rPr>
              <a:t> великий </a:t>
            </a:r>
            <a:r>
              <a:rPr lang="en-US" b="1" i="1" dirty="0" smtClean="0">
                <a:latin typeface="Gabriola" pitchFamily="82" charset="0"/>
              </a:rPr>
              <a:t>Sedum maximum</a:t>
            </a:r>
            <a:r>
              <a:rPr lang="uk-UA" b="1" i="1" dirty="0" smtClean="0">
                <a:latin typeface="Gabriola" pitchFamily="82" charset="0"/>
              </a:rPr>
              <a:t>, </a:t>
            </a:r>
            <a:r>
              <a:rPr lang="uk-UA" b="1" i="1" dirty="0" err="1" smtClean="0">
                <a:latin typeface="Gabriola" pitchFamily="82" charset="0"/>
              </a:rPr>
              <a:t>Очиток</a:t>
            </a:r>
            <a:r>
              <a:rPr lang="uk-UA" b="1" i="1" dirty="0" smtClean="0">
                <a:latin typeface="Gabriola" pitchFamily="82" charset="0"/>
              </a:rPr>
              <a:t> їдкий </a:t>
            </a:r>
            <a:r>
              <a:rPr lang="en-US" b="1" i="1" dirty="0" smtClean="0">
                <a:latin typeface="Gabriola" pitchFamily="82" charset="0"/>
              </a:rPr>
              <a:t>Sedum acre</a:t>
            </a:r>
            <a:r>
              <a:rPr lang="uk-UA" b="1" i="1" dirty="0" smtClean="0">
                <a:latin typeface="Gabriola" pitchFamily="82" charset="0"/>
              </a:rPr>
              <a:t>, Парило звичайне </a:t>
            </a:r>
            <a:r>
              <a:rPr lang="en-US" b="1" i="1" dirty="0" err="1" smtClean="0">
                <a:latin typeface="Gabriola" pitchFamily="82" charset="0"/>
              </a:rPr>
              <a:t>Agrimonia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eupatoria</a:t>
            </a:r>
            <a:r>
              <a:rPr lang="uk-UA" b="1" i="1" dirty="0" smtClean="0">
                <a:latin typeface="Gabriola" pitchFamily="82" charset="0"/>
              </a:rPr>
              <a:t>, Первоцвіт </a:t>
            </a:r>
            <a:r>
              <a:rPr lang="uk-UA" b="1" i="1" dirty="0" err="1" smtClean="0">
                <a:latin typeface="Gabriola" pitchFamily="82" charset="0"/>
              </a:rPr>
              <a:t>безстеблий</a:t>
            </a:r>
            <a:r>
              <a:rPr lang="uk-UA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Primula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acaulis</a:t>
            </a:r>
            <a:r>
              <a:rPr lang="uk-UA" b="1" i="1" dirty="0" smtClean="0">
                <a:latin typeface="Gabriola" pitchFamily="82" charset="0"/>
              </a:rPr>
              <a:t>, Первоцвіт </a:t>
            </a:r>
            <a:r>
              <a:rPr lang="uk-UA" b="1" i="1" dirty="0" err="1" smtClean="0">
                <a:latin typeface="Gabriola" pitchFamily="82" charset="0"/>
              </a:rPr>
              <a:t>великочашечковий</a:t>
            </a:r>
            <a:r>
              <a:rPr lang="uk-UA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Primula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macrocalyx</a:t>
            </a:r>
            <a:r>
              <a:rPr lang="uk-UA" b="1" i="1" dirty="0" smtClean="0">
                <a:latin typeface="Gabriola" pitchFamily="82" charset="0"/>
              </a:rPr>
              <a:t>, Первоцвіт весняний </a:t>
            </a:r>
            <a:r>
              <a:rPr lang="en-US" b="1" i="1" dirty="0" err="1" smtClean="0">
                <a:latin typeface="Gabriola" pitchFamily="82" charset="0"/>
              </a:rPr>
              <a:t>Primula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veris</a:t>
            </a:r>
            <a:r>
              <a:rPr lang="uk-UA" b="1" i="1" dirty="0" smtClean="0">
                <a:latin typeface="Gabriola" pitchFamily="82" charset="0"/>
              </a:rPr>
              <a:t>, Перстач прямостоячий </a:t>
            </a:r>
            <a:r>
              <a:rPr lang="en-US" b="1" i="1" dirty="0" err="1" smtClean="0">
                <a:latin typeface="Gabriola" pitchFamily="82" charset="0"/>
              </a:rPr>
              <a:t>Potentilla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erecta</a:t>
            </a:r>
            <a:r>
              <a:rPr lang="uk-UA" b="1" i="1" dirty="0" smtClean="0">
                <a:latin typeface="Gabriola" pitchFamily="82" charset="0"/>
              </a:rPr>
              <a:t>, Перстач сріблястий </a:t>
            </a:r>
            <a:r>
              <a:rPr lang="en-US" b="1" i="1" dirty="0" err="1" smtClean="0">
                <a:latin typeface="Gabriola" pitchFamily="82" charset="0"/>
              </a:rPr>
              <a:t>Potentilla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argentea</a:t>
            </a:r>
            <a:r>
              <a:rPr lang="uk-UA" b="1" i="1" dirty="0" smtClean="0">
                <a:latin typeface="Gabriola" pitchFamily="82" charset="0"/>
              </a:rPr>
              <a:t>, Печіночниця звичайна </a:t>
            </a:r>
            <a:r>
              <a:rPr lang="en-US" b="1" i="1" dirty="0" err="1" smtClean="0">
                <a:latin typeface="Gabriola" pitchFamily="82" charset="0"/>
              </a:rPr>
              <a:t>Hepatika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nobilis</a:t>
            </a:r>
            <a:r>
              <a:rPr lang="uk-UA" b="1" i="1" dirty="0" smtClean="0">
                <a:latin typeface="Gabriola" pitchFamily="82" charset="0"/>
              </a:rPr>
              <a:t>, Пижмо звичайне </a:t>
            </a:r>
            <a:r>
              <a:rPr lang="en-US" b="1" i="1" dirty="0" err="1" smtClean="0">
                <a:latin typeface="Gabriola" pitchFamily="82" charset="0"/>
              </a:rPr>
              <a:t>Tanacetum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vulgaris</a:t>
            </a:r>
            <a:r>
              <a:rPr lang="uk-UA" b="1" i="1" dirty="0" smtClean="0">
                <a:latin typeface="Gabriola" pitchFamily="82" charset="0"/>
              </a:rPr>
              <a:t>, Півники степові </a:t>
            </a:r>
            <a:r>
              <a:rPr lang="en-US" b="1" i="1" dirty="0" smtClean="0">
                <a:latin typeface="Gabriola" pitchFamily="82" charset="0"/>
              </a:rPr>
              <a:t>Iris</a:t>
            </a:r>
            <a:r>
              <a:rPr lang="uk-UA" b="1" i="1" dirty="0" smtClean="0">
                <a:latin typeface="Gabriola" pitchFamily="82" charset="0"/>
              </a:rPr>
              <a:t>, Підсніжник Воронова </a:t>
            </a:r>
            <a:r>
              <a:rPr lang="en-US" b="1" i="1" dirty="0" err="1" smtClean="0">
                <a:latin typeface="Gabriola" pitchFamily="82" charset="0"/>
              </a:rPr>
              <a:t>Galantus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woronowi</a:t>
            </a:r>
            <a:r>
              <a:rPr lang="uk-UA" b="1" i="1" dirty="0" smtClean="0">
                <a:latin typeface="Gabriola" pitchFamily="82" charset="0"/>
              </a:rPr>
              <a:t>, Підсніжник білосніжний </a:t>
            </a:r>
            <a:r>
              <a:rPr lang="en-US" b="1" i="1" dirty="0" err="1" smtClean="0">
                <a:latin typeface="Gabriola" pitchFamily="82" charset="0"/>
              </a:rPr>
              <a:t>Galantus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nivalis</a:t>
            </a:r>
            <a:r>
              <a:rPr lang="uk-UA" b="1" i="1" dirty="0" smtClean="0">
                <a:latin typeface="Gabriola" pitchFamily="82" charset="0"/>
              </a:rPr>
              <a:t>, Пізньоцвіт осінній </a:t>
            </a:r>
            <a:r>
              <a:rPr lang="en-US" b="1" i="1" dirty="0" smtClean="0">
                <a:latin typeface="Gabriola" pitchFamily="82" charset="0"/>
              </a:rPr>
              <a:t>Colchicum </a:t>
            </a:r>
            <a:r>
              <a:rPr lang="en-US" b="1" i="1" dirty="0" err="1" smtClean="0">
                <a:latin typeface="Gabriola" pitchFamily="82" charset="0"/>
              </a:rPr>
              <a:t>autumnale</a:t>
            </a:r>
            <a:r>
              <a:rPr lang="uk-UA" b="1" i="1" dirty="0" smtClean="0">
                <a:latin typeface="Gabriola" pitchFamily="82" charset="0"/>
              </a:rPr>
              <a:t>, Піретрум </a:t>
            </a:r>
            <a:r>
              <a:rPr lang="uk-UA" b="1" i="1" dirty="0" err="1" smtClean="0">
                <a:latin typeface="Gabriola" pitchFamily="82" charset="0"/>
              </a:rPr>
              <a:t>циненарієлистий</a:t>
            </a:r>
            <a:r>
              <a:rPr lang="uk-UA" b="1" i="1" dirty="0" smtClean="0">
                <a:latin typeface="Gabriola" pitchFamily="82" charset="0"/>
              </a:rPr>
              <a:t> </a:t>
            </a:r>
            <a:r>
              <a:rPr lang="en-US" b="1" i="1" dirty="0" smtClean="0">
                <a:latin typeface="Gabriola" pitchFamily="82" charset="0"/>
              </a:rPr>
              <a:t>Pyrethrum </a:t>
            </a:r>
            <a:r>
              <a:rPr lang="en-US" b="1" i="1" dirty="0" err="1" smtClean="0">
                <a:latin typeface="Gabriola" pitchFamily="82" charset="0"/>
              </a:rPr>
              <a:t>cynnenarium</a:t>
            </a:r>
            <a:r>
              <a:rPr lang="uk-UA" b="1" i="1" dirty="0" smtClean="0">
                <a:latin typeface="Gabriola" pitchFamily="82" charset="0"/>
              </a:rPr>
              <a:t>, Плаун </a:t>
            </a:r>
            <a:r>
              <a:rPr lang="uk-UA" b="1" i="1" dirty="0" err="1" smtClean="0">
                <a:latin typeface="Gabriola" pitchFamily="82" charset="0"/>
              </a:rPr>
              <a:t>булавовидний</a:t>
            </a:r>
            <a:r>
              <a:rPr lang="uk-UA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Lycopodium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clavatum</a:t>
            </a:r>
            <a:r>
              <a:rPr lang="uk-UA" b="1" i="1" dirty="0" smtClean="0">
                <a:latin typeface="Gabriola" pitchFamily="82" charset="0"/>
              </a:rPr>
              <a:t>, </a:t>
            </a:r>
            <a:endParaRPr lang="ru-RU" b="1" i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805264"/>
            <a:ext cx="8183880" cy="576064"/>
          </a:xfrm>
        </p:spPr>
        <p:txBody>
          <a:bodyPr>
            <a:noAutofit/>
          </a:bodyPr>
          <a:lstStyle/>
          <a:p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На ділянці </a:t>
            </a:r>
            <a:r>
              <a:rPr lang="uk-UA" sz="4000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геоекологічного</a:t>
            </a:r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 стаціонару ростуть: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>
            <a:normAutofit fontScale="92500" lnSpcReduction="1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Gabriola" pitchFamily="82" charset="0"/>
              </a:rPr>
              <a:t>рідкісні і лікарські трав’янисті рослини : </a:t>
            </a:r>
            <a:endParaRPr lang="ru-RU" b="1" i="1" dirty="0" smtClean="0">
              <a:solidFill>
                <a:srgbClr val="C00000"/>
              </a:solidFill>
              <a:latin typeface="Gabriola" pitchFamily="82" charset="0"/>
            </a:endParaRPr>
          </a:p>
          <a:p>
            <a:r>
              <a:rPr lang="uk-UA" b="1" i="1" dirty="0" err="1" smtClean="0">
                <a:latin typeface="Gabriola" pitchFamily="82" charset="0"/>
              </a:rPr>
              <a:t>Плюмбаго</a:t>
            </a:r>
            <a:r>
              <a:rPr lang="uk-UA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Vinka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solida</a:t>
            </a:r>
            <a:r>
              <a:rPr lang="uk-UA" b="1" i="1" dirty="0" smtClean="0">
                <a:latin typeface="Gabriola" pitchFamily="82" charset="0"/>
              </a:rPr>
              <a:t>, Проліска дволиста </a:t>
            </a:r>
            <a:r>
              <a:rPr lang="en-US" b="1" i="1" dirty="0" err="1" smtClean="0">
                <a:latin typeface="Gabriola" pitchFamily="82" charset="0"/>
              </a:rPr>
              <a:t>Scilla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bifolia</a:t>
            </a:r>
            <a:r>
              <a:rPr lang="uk-UA" b="1" i="1" dirty="0" smtClean="0">
                <a:latin typeface="Gabriola" pitchFamily="82" charset="0"/>
              </a:rPr>
              <a:t>, Проліска сибірська </a:t>
            </a:r>
            <a:r>
              <a:rPr lang="en-US" b="1" i="1" dirty="0" err="1" smtClean="0">
                <a:latin typeface="Gabriola" pitchFamily="82" charset="0"/>
              </a:rPr>
              <a:t>Scilla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sibirika</a:t>
            </a:r>
            <a:r>
              <a:rPr lang="uk-UA" b="1" i="1" dirty="0" smtClean="0">
                <a:latin typeface="Gabriola" pitchFamily="82" charset="0"/>
              </a:rPr>
              <a:t>, Розторопша </a:t>
            </a:r>
            <a:r>
              <a:rPr lang="en-US" b="1" i="1" dirty="0" err="1" smtClean="0">
                <a:latin typeface="Gabriola" pitchFamily="82" charset="0"/>
              </a:rPr>
              <a:t>Silibum</a:t>
            </a:r>
            <a:r>
              <a:rPr lang="uk-UA" b="1" i="1" dirty="0" smtClean="0">
                <a:latin typeface="Gabriola" pitchFamily="82" charset="0"/>
              </a:rPr>
              <a:t>, Розхідник </a:t>
            </a:r>
            <a:r>
              <a:rPr lang="uk-UA" b="1" i="1" dirty="0" err="1" smtClean="0">
                <a:latin typeface="Gabriola" pitchFamily="82" charset="0"/>
              </a:rPr>
              <a:t>плющовидний</a:t>
            </a:r>
            <a:r>
              <a:rPr lang="uk-UA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Glechoma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hederacea</a:t>
            </a:r>
            <a:r>
              <a:rPr lang="uk-UA" b="1" i="1" dirty="0" smtClean="0">
                <a:latin typeface="Gabriola" pitchFamily="82" charset="0"/>
              </a:rPr>
              <a:t>, </a:t>
            </a:r>
            <a:r>
              <a:rPr lang="uk-UA" b="1" i="1" dirty="0" err="1" smtClean="0">
                <a:latin typeface="Gabriola" pitchFamily="82" charset="0"/>
              </a:rPr>
              <a:t>Рутка</a:t>
            </a:r>
            <a:r>
              <a:rPr lang="uk-UA" b="1" i="1" dirty="0" smtClean="0">
                <a:latin typeface="Gabriola" pitchFamily="82" charset="0"/>
              </a:rPr>
              <a:t> лікарська </a:t>
            </a:r>
            <a:r>
              <a:rPr lang="en-US" b="1" i="1" dirty="0" err="1" smtClean="0">
                <a:latin typeface="Gabriola" pitchFamily="82" charset="0"/>
              </a:rPr>
              <a:t>Fumaria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officinalis</a:t>
            </a:r>
            <a:r>
              <a:rPr lang="uk-UA" b="1" i="1" dirty="0" smtClean="0">
                <a:latin typeface="Gabriola" pitchFamily="82" charset="0"/>
              </a:rPr>
              <a:t>, Ряст </a:t>
            </a:r>
            <a:r>
              <a:rPr lang="en-US" b="1" i="1" dirty="0" smtClean="0">
                <a:latin typeface="Gabriola" pitchFamily="82" charset="0"/>
              </a:rPr>
              <a:t>Corydalis </a:t>
            </a:r>
            <a:r>
              <a:rPr lang="en-US" b="1" i="1" dirty="0" err="1" smtClean="0">
                <a:latin typeface="Gabriola" pitchFamily="82" charset="0"/>
              </a:rPr>
              <a:t>solida</a:t>
            </a:r>
            <a:r>
              <a:rPr lang="uk-UA" b="1" i="1" dirty="0" smtClean="0">
                <a:latin typeface="Gabriola" pitchFamily="82" charset="0"/>
              </a:rPr>
              <a:t>, Сон </a:t>
            </a:r>
            <a:r>
              <a:rPr lang="uk-UA" b="1" i="1" dirty="0" err="1" smtClean="0">
                <a:latin typeface="Gabriola" pitchFamily="82" charset="0"/>
              </a:rPr>
              <a:t>чорніючий</a:t>
            </a:r>
            <a:r>
              <a:rPr lang="uk-UA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Pulsatilla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nigricans</a:t>
            </a:r>
            <a:r>
              <a:rPr lang="uk-UA" b="1" i="1" dirty="0" smtClean="0">
                <a:latin typeface="Gabriola" pitchFamily="82" charset="0"/>
              </a:rPr>
              <a:t>, Спаржа  лікарська </a:t>
            </a:r>
            <a:r>
              <a:rPr lang="en-US" b="1" i="1" dirty="0" smtClean="0">
                <a:latin typeface="Gabriola" pitchFamily="82" charset="0"/>
              </a:rPr>
              <a:t>Asparagus </a:t>
            </a:r>
            <a:r>
              <a:rPr lang="en-US" b="1" i="1" dirty="0" err="1" smtClean="0">
                <a:latin typeface="Gabriola" pitchFamily="82" charset="0"/>
              </a:rPr>
              <a:t>officinalis</a:t>
            </a:r>
            <a:r>
              <a:rPr lang="uk-UA" b="1" i="1" dirty="0" smtClean="0">
                <a:latin typeface="Gabriola" pitchFamily="82" charset="0"/>
              </a:rPr>
              <a:t>, Стокротки багаторічні, Суниці лісові </a:t>
            </a:r>
            <a:r>
              <a:rPr lang="en-US" b="1" i="1" dirty="0" err="1" smtClean="0">
                <a:latin typeface="Gabriola" pitchFamily="82" charset="0"/>
              </a:rPr>
              <a:t>Fragaria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veska</a:t>
            </a:r>
            <a:r>
              <a:rPr lang="uk-UA" b="1" i="1" dirty="0" smtClean="0">
                <a:latin typeface="Gabriola" pitchFamily="82" charset="0"/>
              </a:rPr>
              <a:t>, Типчак (костриця </a:t>
            </a:r>
            <a:r>
              <a:rPr lang="en-US" b="1" i="1" dirty="0" err="1" smtClean="0">
                <a:latin typeface="Gabriola" pitchFamily="82" charset="0"/>
              </a:rPr>
              <a:t>Festuca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sulcata</a:t>
            </a:r>
            <a:r>
              <a:rPr lang="uk-UA" b="1" i="1" dirty="0" smtClean="0">
                <a:latin typeface="Gabriola" pitchFamily="82" charset="0"/>
              </a:rPr>
              <a:t>), Цибуля ведмежа </a:t>
            </a:r>
            <a:r>
              <a:rPr lang="en-US" b="1" i="1" dirty="0" err="1" smtClean="0">
                <a:latin typeface="Gabriola" pitchFamily="82" charset="0"/>
              </a:rPr>
              <a:t>Allium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ursinum</a:t>
            </a:r>
            <a:r>
              <a:rPr lang="uk-UA" b="1" i="1" dirty="0" smtClean="0">
                <a:latin typeface="Gabriola" pitchFamily="82" charset="0"/>
              </a:rPr>
              <a:t>, Шафран </a:t>
            </a:r>
            <a:r>
              <a:rPr lang="uk-UA" b="1" i="1" dirty="0" err="1" smtClean="0">
                <a:latin typeface="Gabriola" pitchFamily="82" charset="0"/>
              </a:rPr>
              <a:t>сітчатий</a:t>
            </a:r>
            <a:r>
              <a:rPr lang="uk-UA" b="1" i="1" dirty="0" smtClean="0">
                <a:latin typeface="Gabriola" pitchFamily="82" charset="0"/>
              </a:rPr>
              <a:t> </a:t>
            </a:r>
            <a:r>
              <a:rPr lang="en-US" b="1" i="1" dirty="0" smtClean="0">
                <a:latin typeface="Gabriola" pitchFamily="82" charset="0"/>
              </a:rPr>
              <a:t>Crocus</a:t>
            </a:r>
            <a:r>
              <a:rPr lang="uk-UA" b="1" i="1" dirty="0" smtClean="0">
                <a:latin typeface="Gabriola" pitchFamily="82" charset="0"/>
              </a:rPr>
              <a:t>, Фіалка запашна </a:t>
            </a:r>
            <a:r>
              <a:rPr lang="en-US" b="1" i="1" dirty="0" smtClean="0">
                <a:latin typeface="Gabriola" pitchFamily="82" charset="0"/>
              </a:rPr>
              <a:t>Viola </a:t>
            </a:r>
            <a:r>
              <a:rPr lang="en-US" b="1" i="1" dirty="0" err="1" smtClean="0">
                <a:latin typeface="Gabriola" pitchFamily="82" charset="0"/>
              </a:rPr>
              <a:t>odorata</a:t>
            </a:r>
            <a:r>
              <a:rPr lang="uk-UA" b="1" i="1" dirty="0" smtClean="0">
                <a:latin typeface="Gabriola" pitchFamily="82" charset="0"/>
              </a:rPr>
              <a:t>, Фізаліс звичайний </a:t>
            </a:r>
            <a:r>
              <a:rPr lang="en-US" b="1" i="1" dirty="0" err="1" smtClean="0">
                <a:latin typeface="Gabriola" pitchFamily="82" charset="0"/>
              </a:rPr>
              <a:t>Physalis</a:t>
            </a:r>
            <a:r>
              <a:rPr lang="uk-UA" b="1" i="1" dirty="0" smtClean="0">
                <a:latin typeface="Gabriola" pitchFamily="82" charset="0"/>
              </a:rPr>
              <a:t>, Чабрець звичайний </a:t>
            </a:r>
            <a:r>
              <a:rPr lang="en-US" b="1" i="1" dirty="0" err="1" smtClean="0">
                <a:latin typeface="Gabriola" pitchFamily="82" charset="0"/>
              </a:rPr>
              <a:t>Thimus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vulgaris</a:t>
            </a:r>
            <a:r>
              <a:rPr lang="uk-UA" b="1" i="1" dirty="0" smtClean="0">
                <a:latin typeface="Gabriola" pitchFamily="82" charset="0"/>
              </a:rPr>
              <a:t>, Чистець лісовий </a:t>
            </a:r>
            <a:r>
              <a:rPr lang="en-US" b="1" i="1" dirty="0" err="1" smtClean="0">
                <a:latin typeface="Gabriola" pitchFamily="82" charset="0"/>
              </a:rPr>
              <a:t>Stachys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sylvatica</a:t>
            </a:r>
            <a:r>
              <a:rPr lang="uk-UA" b="1" i="1" dirty="0" smtClean="0">
                <a:latin typeface="Gabriola" pitchFamily="82" charset="0"/>
              </a:rPr>
              <a:t>, Чистяк весняний </a:t>
            </a:r>
            <a:r>
              <a:rPr lang="en-US" b="1" i="1" dirty="0" err="1" smtClean="0">
                <a:latin typeface="Gabriola" pitchFamily="82" charset="0"/>
              </a:rPr>
              <a:t>Ficaria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verna</a:t>
            </a:r>
            <a:r>
              <a:rPr lang="uk-UA" b="1" i="1" dirty="0" smtClean="0">
                <a:latin typeface="Gabriola" pitchFamily="82" charset="0"/>
              </a:rPr>
              <a:t>, Жіноча папороть </a:t>
            </a:r>
            <a:r>
              <a:rPr lang="en-US" b="1" i="1" dirty="0" err="1" smtClean="0">
                <a:latin typeface="Gabriola" pitchFamily="82" charset="0"/>
              </a:rPr>
              <a:t>Althyrium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filix</a:t>
            </a:r>
            <a:r>
              <a:rPr lang="uk-UA" b="1" i="1" dirty="0" smtClean="0">
                <a:latin typeface="Gabriola" pitchFamily="82" charset="0"/>
              </a:rPr>
              <a:t>-</a:t>
            </a:r>
            <a:r>
              <a:rPr lang="en-US" b="1" i="1" dirty="0" err="1" smtClean="0">
                <a:latin typeface="Gabriola" pitchFamily="82" charset="0"/>
              </a:rPr>
              <a:t>femina</a:t>
            </a:r>
            <a:r>
              <a:rPr lang="uk-UA" b="1" i="1" dirty="0" smtClean="0">
                <a:latin typeface="Gabriola" pitchFamily="82" charset="0"/>
              </a:rPr>
              <a:t>, Шавлія лікарська </a:t>
            </a:r>
            <a:r>
              <a:rPr lang="en-US" b="1" i="1" dirty="0" smtClean="0">
                <a:latin typeface="Gabriola" pitchFamily="82" charset="0"/>
              </a:rPr>
              <a:t>Salvia </a:t>
            </a:r>
            <a:r>
              <a:rPr lang="en-US" b="1" i="1" dirty="0" err="1" smtClean="0">
                <a:latin typeface="Gabriola" pitchFamily="82" charset="0"/>
              </a:rPr>
              <a:t>tesquicola</a:t>
            </a:r>
            <a:r>
              <a:rPr lang="uk-UA" b="1" i="1" dirty="0" smtClean="0">
                <a:latin typeface="Gabriola" pitchFamily="82" charset="0"/>
              </a:rPr>
              <a:t>, </a:t>
            </a:r>
            <a:r>
              <a:rPr lang="uk-UA" b="1" i="1" dirty="0" err="1" smtClean="0">
                <a:latin typeface="Gabriola" pitchFamily="82" charset="0"/>
              </a:rPr>
              <a:t>Білоцвітник</a:t>
            </a:r>
            <a:r>
              <a:rPr lang="uk-UA" b="1" i="1" dirty="0" smtClean="0">
                <a:latin typeface="Gabriola" pitchFamily="82" charset="0"/>
              </a:rPr>
              <a:t> весняний </a:t>
            </a:r>
            <a:r>
              <a:rPr lang="en-US" b="1" i="1" dirty="0" err="1" smtClean="0">
                <a:latin typeface="Gabriola" pitchFamily="82" charset="0"/>
              </a:rPr>
              <a:t>Leucojum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vernum</a:t>
            </a:r>
            <a:r>
              <a:rPr lang="uk-UA" b="1" i="1" dirty="0" smtClean="0">
                <a:latin typeface="Gabriola" pitchFamily="82" charset="0"/>
              </a:rPr>
              <a:t>, </a:t>
            </a:r>
            <a:r>
              <a:rPr lang="uk-UA" b="1" i="1" dirty="0" err="1" smtClean="0">
                <a:latin typeface="Gabriola" pitchFamily="82" charset="0"/>
              </a:rPr>
              <a:t>Дюшенія</a:t>
            </a:r>
            <a:r>
              <a:rPr lang="uk-UA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Duchenia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Duchenia</a:t>
            </a:r>
            <a:r>
              <a:rPr lang="uk-UA" b="1" i="1" dirty="0" smtClean="0">
                <a:latin typeface="Gabriola" pitchFamily="82" charset="0"/>
              </a:rPr>
              <a:t>, Тюльпан дібровний </a:t>
            </a:r>
            <a:r>
              <a:rPr lang="en-US" b="1" i="1" dirty="0" err="1" smtClean="0">
                <a:latin typeface="Gabriola" pitchFamily="82" charset="0"/>
              </a:rPr>
              <a:t>Tulipa</a:t>
            </a:r>
            <a:r>
              <a:rPr lang="en-US" b="1" i="1" dirty="0" smtClean="0">
                <a:latin typeface="Gabriola" pitchFamily="82" charset="0"/>
              </a:rPr>
              <a:t> </a:t>
            </a:r>
            <a:r>
              <a:rPr lang="en-US" b="1" i="1" dirty="0" err="1" smtClean="0">
                <a:latin typeface="Gabriola" pitchFamily="82" charset="0"/>
              </a:rPr>
              <a:t>quercetorum</a:t>
            </a:r>
            <a:r>
              <a:rPr lang="uk-UA" b="1" i="1" dirty="0" smtClean="0">
                <a:latin typeface="Gabriola" pitchFamily="82" charset="0"/>
              </a:rPr>
              <a:t>, Материнка звичайна </a:t>
            </a:r>
            <a:r>
              <a:rPr lang="en-US" b="1" i="1" dirty="0" err="1" smtClean="0">
                <a:latin typeface="Gabriola" pitchFamily="82" charset="0"/>
              </a:rPr>
              <a:t>Origanum</a:t>
            </a:r>
            <a:r>
              <a:rPr lang="uk-UA" b="1" i="1" dirty="0" smtClean="0">
                <a:latin typeface="Gabriola" pitchFamily="82" charset="0"/>
              </a:rPr>
              <a:t>  </a:t>
            </a:r>
            <a:r>
              <a:rPr lang="en-US" b="1" i="1" dirty="0" err="1" smtClean="0">
                <a:latin typeface="Gabriola" pitchFamily="82" charset="0"/>
              </a:rPr>
              <a:t>vulgare</a:t>
            </a:r>
            <a:r>
              <a:rPr lang="uk-UA" b="1" i="1" dirty="0" smtClean="0">
                <a:latin typeface="Gabriola" pitchFamily="82" charset="0"/>
              </a:rPr>
              <a:t>.</a:t>
            </a:r>
            <a:endParaRPr lang="ru-RU" b="1" i="1" dirty="0" smtClean="0">
              <a:latin typeface="Gabriola" pitchFamily="82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733256"/>
            <a:ext cx="8183880" cy="648072"/>
          </a:xfrm>
        </p:spPr>
        <p:txBody>
          <a:bodyPr>
            <a:noAutofit/>
          </a:bodyPr>
          <a:lstStyle/>
          <a:p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На ділянці </a:t>
            </a:r>
            <a:r>
              <a:rPr lang="uk-UA" sz="4000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геоекологічного</a:t>
            </a:r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 стаціонару ростуть: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86880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C00000"/>
                </a:solidFill>
                <a:latin typeface="Gabriola" pitchFamily="82" charset="0"/>
              </a:rPr>
              <a:t>кущі та ліани:</a:t>
            </a:r>
            <a:endParaRPr lang="ru-RU" sz="3600" b="1" i="1" dirty="0" smtClean="0">
              <a:solidFill>
                <a:srgbClr val="C00000"/>
              </a:solidFill>
              <a:latin typeface="Gabriola" pitchFamily="82" charset="0"/>
            </a:endParaRPr>
          </a:p>
          <a:p>
            <a:r>
              <a:rPr lang="uk-UA" sz="3600" b="1" i="1" dirty="0" err="1" smtClean="0">
                <a:latin typeface="Gabriola" pitchFamily="82" charset="0"/>
              </a:rPr>
              <a:t>Гібіскус</a:t>
            </a:r>
            <a:r>
              <a:rPr lang="uk-UA" sz="3600" b="1" i="1" dirty="0" smtClean="0">
                <a:latin typeface="Gabriola" pitchFamily="82" charset="0"/>
              </a:rPr>
              <a:t> </a:t>
            </a:r>
            <a:r>
              <a:rPr lang="en-US" sz="3600" b="1" i="1" dirty="0" smtClean="0">
                <a:latin typeface="Gabriola" pitchFamily="82" charset="0"/>
              </a:rPr>
              <a:t>Hibiscus </a:t>
            </a:r>
            <a:r>
              <a:rPr lang="en-US" sz="3600" b="1" i="1" dirty="0" err="1" smtClean="0">
                <a:latin typeface="Gabriola" pitchFamily="82" charset="0"/>
              </a:rPr>
              <a:t>syriacus</a:t>
            </a:r>
            <a:r>
              <a:rPr lang="uk-UA" sz="3600" b="1" i="1" dirty="0" smtClean="0">
                <a:latin typeface="Gabriola" pitchFamily="82" charset="0"/>
              </a:rPr>
              <a:t>, Калина звичайна </a:t>
            </a:r>
            <a:r>
              <a:rPr lang="en-US" sz="3600" b="1" i="1" dirty="0" err="1" smtClean="0">
                <a:latin typeface="Gabriola" pitchFamily="82" charset="0"/>
              </a:rPr>
              <a:t>Viburnum</a:t>
            </a:r>
            <a:r>
              <a:rPr lang="en-US" sz="3600" b="1" i="1" dirty="0" smtClean="0">
                <a:latin typeface="Gabriola" pitchFamily="82" charset="0"/>
              </a:rPr>
              <a:t> </a:t>
            </a:r>
            <a:r>
              <a:rPr lang="en-US" sz="3600" b="1" i="1" dirty="0" err="1" smtClean="0">
                <a:latin typeface="Gabriola" pitchFamily="82" charset="0"/>
              </a:rPr>
              <a:t>vulgaris</a:t>
            </a:r>
            <a:r>
              <a:rPr lang="uk-UA" sz="3600" b="1" i="1" dirty="0" smtClean="0">
                <a:latin typeface="Gabriola" pitchFamily="82" charset="0"/>
              </a:rPr>
              <a:t>, </a:t>
            </a:r>
            <a:r>
              <a:rPr lang="uk-UA" sz="3600" b="1" i="1" dirty="0" err="1" smtClean="0">
                <a:latin typeface="Gabriola" pitchFamily="82" charset="0"/>
              </a:rPr>
              <a:t>Кампсис</a:t>
            </a:r>
            <a:r>
              <a:rPr lang="uk-UA" sz="3600" b="1" i="1" dirty="0" smtClean="0">
                <a:latin typeface="Gabriola" pitchFamily="82" charset="0"/>
              </a:rPr>
              <a:t> </a:t>
            </a:r>
            <a:r>
              <a:rPr lang="en-US" sz="3600" b="1" i="1" dirty="0" err="1" smtClean="0">
                <a:latin typeface="Gabriola" pitchFamily="82" charset="0"/>
              </a:rPr>
              <a:t>Campsis</a:t>
            </a:r>
            <a:r>
              <a:rPr lang="en-US" sz="3600" b="1" i="1" dirty="0" smtClean="0">
                <a:latin typeface="Gabriola" pitchFamily="82" charset="0"/>
              </a:rPr>
              <a:t> </a:t>
            </a:r>
            <a:r>
              <a:rPr lang="en-US" sz="3600" b="1" i="1" dirty="0" err="1" smtClean="0">
                <a:latin typeface="Gabriola" pitchFamily="82" charset="0"/>
              </a:rPr>
              <a:t>radicans</a:t>
            </a:r>
            <a:r>
              <a:rPr lang="uk-UA" sz="3600" b="1" i="1" dirty="0" smtClean="0">
                <a:latin typeface="Gabriola" pitchFamily="82" charset="0"/>
              </a:rPr>
              <a:t>, </a:t>
            </a:r>
            <a:r>
              <a:rPr lang="uk-UA" sz="3600" b="1" i="1" dirty="0" err="1" smtClean="0">
                <a:latin typeface="Gabriola" pitchFamily="82" charset="0"/>
              </a:rPr>
              <a:t>Клематіс</a:t>
            </a:r>
            <a:r>
              <a:rPr lang="uk-UA" sz="3600" b="1" i="1" dirty="0" smtClean="0">
                <a:latin typeface="Gabriola" pitchFamily="82" charset="0"/>
              </a:rPr>
              <a:t> </a:t>
            </a:r>
            <a:r>
              <a:rPr lang="en-US" sz="3600" b="1" i="1" dirty="0" smtClean="0">
                <a:latin typeface="Gabriola" pitchFamily="82" charset="0"/>
              </a:rPr>
              <a:t>Clematis</a:t>
            </a:r>
            <a:r>
              <a:rPr lang="uk-UA" sz="3600" b="1" i="1" dirty="0" smtClean="0">
                <a:latin typeface="Gabriola" pitchFamily="82" charset="0"/>
              </a:rPr>
              <a:t>, Лаванда колоскова </a:t>
            </a:r>
            <a:r>
              <a:rPr lang="en-US" sz="3600" b="1" i="1" dirty="0" err="1" smtClean="0">
                <a:latin typeface="Gabriola" pitchFamily="82" charset="0"/>
              </a:rPr>
              <a:t>Lavandula</a:t>
            </a:r>
            <a:r>
              <a:rPr lang="en-US" sz="3600" b="1" i="1" dirty="0" smtClean="0">
                <a:latin typeface="Gabriola" pitchFamily="82" charset="0"/>
              </a:rPr>
              <a:t> </a:t>
            </a:r>
            <a:r>
              <a:rPr lang="en-US" sz="3600" b="1" i="1" dirty="0" err="1" smtClean="0">
                <a:latin typeface="Gabriola" pitchFamily="82" charset="0"/>
              </a:rPr>
              <a:t>angustifolia</a:t>
            </a:r>
            <a:r>
              <a:rPr lang="uk-UA" sz="3600" b="1" i="1" dirty="0" smtClean="0">
                <a:latin typeface="Gabriola" pitchFamily="82" charset="0"/>
              </a:rPr>
              <a:t>, Ожина звичайна </a:t>
            </a:r>
            <a:r>
              <a:rPr lang="en-US" sz="3600" b="1" i="1" dirty="0" err="1" smtClean="0">
                <a:latin typeface="Gabriola" pitchFamily="82" charset="0"/>
              </a:rPr>
              <a:t>Rubus</a:t>
            </a:r>
            <a:r>
              <a:rPr lang="en-US" sz="3600" b="1" i="1" dirty="0" smtClean="0">
                <a:latin typeface="Gabriola" pitchFamily="82" charset="0"/>
              </a:rPr>
              <a:t> </a:t>
            </a:r>
            <a:r>
              <a:rPr lang="en-US" sz="3600" b="1" i="1" dirty="0" err="1" smtClean="0">
                <a:latin typeface="Gabriola" pitchFamily="82" charset="0"/>
              </a:rPr>
              <a:t>fruticosus</a:t>
            </a:r>
            <a:r>
              <a:rPr lang="uk-UA" sz="3600" b="1" i="1" dirty="0" smtClean="0">
                <a:latin typeface="Gabriola" pitchFamily="82" charset="0"/>
              </a:rPr>
              <a:t>, Плющ звичайний </a:t>
            </a:r>
            <a:r>
              <a:rPr lang="en-US" sz="3600" b="1" i="1" dirty="0" err="1" smtClean="0">
                <a:latin typeface="Gabriola" pitchFamily="82" charset="0"/>
              </a:rPr>
              <a:t>Hedera</a:t>
            </a:r>
            <a:r>
              <a:rPr lang="en-US" sz="3600" b="1" i="1" dirty="0" smtClean="0">
                <a:latin typeface="Gabriola" pitchFamily="82" charset="0"/>
              </a:rPr>
              <a:t> helix</a:t>
            </a:r>
            <a:r>
              <a:rPr lang="uk-UA" sz="3600" b="1" i="1" dirty="0" smtClean="0">
                <a:latin typeface="Gabriola" pitchFamily="82" charset="0"/>
              </a:rPr>
              <a:t>, Плющ кримський </a:t>
            </a:r>
            <a:r>
              <a:rPr lang="en-US" sz="3600" b="1" i="1" dirty="0" err="1" smtClean="0">
                <a:latin typeface="Gabriola" pitchFamily="82" charset="0"/>
              </a:rPr>
              <a:t>Hedera</a:t>
            </a:r>
            <a:r>
              <a:rPr lang="uk-UA" sz="3600" b="1" i="1" dirty="0" smtClean="0">
                <a:latin typeface="Gabriola" pitchFamily="82" charset="0"/>
              </a:rPr>
              <a:t>, Таволга рожева </a:t>
            </a:r>
            <a:r>
              <a:rPr lang="en-US" sz="3600" b="1" i="1" dirty="0" err="1" smtClean="0">
                <a:latin typeface="Gabriola" pitchFamily="82" charset="0"/>
              </a:rPr>
              <a:t>Spiraea</a:t>
            </a:r>
            <a:r>
              <a:rPr lang="uk-UA" sz="3600" b="1" i="1" dirty="0" smtClean="0">
                <a:latin typeface="Gabriola" pitchFamily="82" charset="0"/>
              </a:rPr>
              <a:t>, </a:t>
            </a:r>
            <a:r>
              <a:rPr lang="uk-UA" sz="3600" b="1" i="1" dirty="0" err="1" smtClean="0">
                <a:latin typeface="Gabriola" pitchFamily="82" charset="0"/>
              </a:rPr>
              <a:t>Форзиція</a:t>
            </a:r>
            <a:r>
              <a:rPr lang="uk-UA" sz="3600" b="1" i="1" dirty="0" smtClean="0">
                <a:latin typeface="Gabriola" pitchFamily="82" charset="0"/>
              </a:rPr>
              <a:t> європейська </a:t>
            </a:r>
            <a:r>
              <a:rPr lang="en-US" sz="3600" b="1" i="1" dirty="0" smtClean="0">
                <a:latin typeface="Gabriola" pitchFamily="82" charset="0"/>
              </a:rPr>
              <a:t>Forsythia </a:t>
            </a:r>
            <a:r>
              <a:rPr lang="en-US" sz="3600" b="1" i="1" dirty="0" err="1" smtClean="0">
                <a:latin typeface="Gabriola" pitchFamily="82" charset="0"/>
              </a:rPr>
              <a:t>europaea</a:t>
            </a:r>
            <a:r>
              <a:rPr lang="uk-UA" sz="3600" b="1" i="1" dirty="0" smtClean="0">
                <a:latin typeface="Gabriola" pitchFamily="82" charset="0"/>
              </a:rPr>
              <a:t>; </a:t>
            </a:r>
            <a:endParaRPr lang="ru-RU" sz="3600" b="1" i="1" dirty="0" smtClean="0">
              <a:latin typeface="Gabriola" pitchFamily="82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517232"/>
            <a:ext cx="8183880" cy="792088"/>
          </a:xfrm>
        </p:spPr>
        <p:txBody>
          <a:bodyPr>
            <a:normAutofit/>
          </a:bodyPr>
          <a:lstStyle/>
          <a:p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На ділянці </a:t>
            </a:r>
            <a:r>
              <a:rPr lang="uk-UA" sz="4000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геоекологічного</a:t>
            </a:r>
            <a:r>
              <a:rPr lang="uk-UA" sz="4000" i="1" dirty="0" smtClean="0">
                <a:solidFill>
                  <a:srgbClr val="C00000"/>
                </a:solidFill>
                <a:latin typeface="Gabriola" pitchFamily="82" charset="0"/>
              </a:rPr>
              <a:t> стаціонару ростуть: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86880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C00000"/>
                </a:solidFill>
                <a:latin typeface="Gabriola" pitchFamily="82" charset="0"/>
              </a:rPr>
              <a:t>дерева:</a:t>
            </a:r>
          </a:p>
          <a:p>
            <a:r>
              <a:rPr lang="uk-UA" sz="4800" i="1" dirty="0" smtClean="0">
                <a:latin typeface="Gabriola" pitchFamily="82" charset="0"/>
              </a:rPr>
              <a:t>Айлант найвищий </a:t>
            </a:r>
            <a:r>
              <a:rPr lang="en-US" sz="4800" i="1" dirty="0" smtClean="0">
                <a:latin typeface="Gabriola" pitchFamily="82" charset="0"/>
              </a:rPr>
              <a:t>Ailanthus </a:t>
            </a:r>
            <a:r>
              <a:rPr lang="en-US" sz="4800" i="1" dirty="0" err="1" smtClean="0">
                <a:latin typeface="Gabriola" pitchFamily="82" charset="0"/>
              </a:rPr>
              <a:t>altissima</a:t>
            </a:r>
            <a:r>
              <a:rPr lang="uk-UA" sz="4800" i="1" dirty="0" smtClean="0">
                <a:latin typeface="Gabriola" pitchFamily="82" charset="0"/>
              </a:rPr>
              <a:t>, Верба три тичинкова </a:t>
            </a:r>
            <a:r>
              <a:rPr lang="en-US" sz="4800" i="1" dirty="0" smtClean="0">
                <a:latin typeface="Gabriola" pitchFamily="82" charset="0"/>
              </a:rPr>
              <a:t>Salix</a:t>
            </a:r>
            <a:r>
              <a:rPr lang="uk-UA" sz="4800" i="1" dirty="0" smtClean="0">
                <a:latin typeface="Gabriola" pitchFamily="82" charset="0"/>
              </a:rPr>
              <a:t>, Верба козяча </a:t>
            </a:r>
            <a:r>
              <a:rPr lang="en-US" sz="4800" i="1" dirty="0" smtClean="0">
                <a:latin typeface="Gabriola" pitchFamily="82" charset="0"/>
              </a:rPr>
              <a:t>Salix</a:t>
            </a:r>
            <a:r>
              <a:rPr lang="uk-UA" sz="4800" i="1" dirty="0" smtClean="0">
                <a:latin typeface="Gabriola" pitchFamily="82" charset="0"/>
              </a:rPr>
              <a:t>, </a:t>
            </a:r>
            <a:r>
              <a:rPr lang="uk-UA" sz="4800" i="1" dirty="0" err="1" smtClean="0">
                <a:latin typeface="Gabriola" pitchFamily="82" charset="0"/>
              </a:rPr>
              <a:t>Гінкго</a:t>
            </a:r>
            <a:r>
              <a:rPr lang="uk-UA" sz="4800" i="1" dirty="0" smtClean="0">
                <a:latin typeface="Gabriola" pitchFamily="82" charset="0"/>
              </a:rPr>
              <a:t> дволопатеве </a:t>
            </a:r>
            <a:r>
              <a:rPr lang="en-US" sz="4800" i="1" dirty="0" err="1" smtClean="0">
                <a:latin typeface="Gabriola" pitchFamily="82" charset="0"/>
              </a:rPr>
              <a:t>Ginkqo</a:t>
            </a:r>
            <a:r>
              <a:rPr lang="en-US" sz="4800" i="1" dirty="0" smtClean="0">
                <a:latin typeface="Gabriola" pitchFamily="82" charset="0"/>
              </a:rPr>
              <a:t> </a:t>
            </a:r>
            <a:r>
              <a:rPr lang="en-US" sz="4800" i="1" dirty="0" err="1" smtClean="0">
                <a:latin typeface="Gabriola" pitchFamily="82" charset="0"/>
              </a:rPr>
              <a:t>biloba</a:t>
            </a:r>
            <a:r>
              <a:rPr lang="uk-UA" sz="4800" i="1" dirty="0" smtClean="0">
                <a:latin typeface="Gabriola" pitchFamily="82" charset="0"/>
              </a:rPr>
              <a:t>, Каркас залізний, Смерека </a:t>
            </a:r>
            <a:r>
              <a:rPr lang="en-US" sz="4800" i="1" dirty="0" err="1" smtClean="0">
                <a:latin typeface="Gabriola" pitchFamily="82" charset="0"/>
              </a:rPr>
              <a:t>Abies</a:t>
            </a:r>
            <a:r>
              <a:rPr lang="en-US" sz="4800" i="1" dirty="0" smtClean="0">
                <a:latin typeface="Gabriola" pitchFamily="82" charset="0"/>
              </a:rPr>
              <a:t> alba</a:t>
            </a:r>
            <a:endParaRPr lang="ru-RU" sz="4800" i="1" dirty="0" smtClean="0">
              <a:latin typeface="Gabriola" pitchFamily="82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157192"/>
            <a:ext cx="8183880" cy="1165880"/>
          </a:xfrm>
        </p:spPr>
        <p:txBody>
          <a:bodyPr>
            <a:normAutofit fontScale="90000"/>
          </a:bodyPr>
          <a:lstStyle/>
          <a:p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Вигляд ділянки </a:t>
            </a:r>
            <a:r>
              <a:rPr lang="uk-UA" sz="4400" i="1" dirty="0" err="1" smtClean="0">
                <a:solidFill>
                  <a:srgbClr val="C00000"/>
                </a:solidFill>
                <a:latin typeface="Gabriola" pitchFamily="82" charset="0"/>
              </a:rPr>
              <a:t>геоекологічного</a:t>
            </a:r>
            <a:r>
              <a:rPr lang="uk-UA" sz="4400" i="1" dirty="0" smtClean="0">
                <a:solidFill>
                  <a:srgbClr val="C00000"/>
                </a:solidFill>
                <a:latin typeface="Gabriola" pitchFamily="82" charset="0"/>
              </a:rPr>
              <a:t> стаціонару навесні та влітку</a:t>
            </a:r>
            <a:endParaRPr lang="ru-RU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1026" name="Picture 2" descr="D:\Сайт_ППФ\Матеріали_2012-2013\Геоекол. стац. 12-13\IMG_11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3272921" cy="2454691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1028" name="Picture 4" descr="D:\Сайт_ППФ\Матеріали_2012-2013\Геоекол. стац. 12-13\IMG_08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76672"/>
            <a:ext cx="2098540" cy="2798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D:\Сайт_ППФ\Матеріали_2012-2013\Геоекол. стац. 12-13\IMG_08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2208246" cy="1656184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1032" name="Picture 8" descr="D:\Сайт_ППФ\Матеріали_2012-2013\Геоекол. стац. 12-13\IMG_11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188640"/>
            <a:ext cx="2152546" cy="287006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29" name="Picture 5" descr="D:\Сайт_ППФ\Матеріали_2012-2013\Геоекол. стац. 12-13\IMG_08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2780928"/>
            <a:ext cx="1872208" cy="2496277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1033" name="Picture 9" descr="D:\Сайт_ППФ\Матеріали_2012-2013\Геоекол. стац. 12-13\IMG_08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3645024"/>
            <a:ext cx="2016224" cy="151216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1034" name="Picture 10" descr="D:\Сайт_ППФ\Матеріали_2012-2013\Геоекол. стац. 12-13\IMG_119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2924944"/>
            <a:ext cx="1630488" cy="2173984"/>
          </a:xfrm>
          <a:prstGeom prst="rect">
            <a:avLst/>
          </a:prstGeom>
          <a:noFill/>
          <a:ln w="28575">
            <a:solidFill>
              <a:schemeClr val="accent3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589240"/>
            <a:ext cx="8183880" cy="648072"/>
          </a:xfrm>
        </p:spPr>
        <p:txBody>
          <a:bodyPr>
            <a:noAutofit/>
          </a:bodyPr>
          <a:lstStyle/>
          <a:p>
            <a:r>
              <a:rPr lang="uk-UA" sz="4800" i="1" dirty="0" smtClean="0">
                <a:solidFill>
                  <a:srgbClr val="C00000"/>
                </a:solidFill>
                <a:latin typeface="Gabriola" pitchFamily="82" charset="0"/>
              </a:rPr>
              <a:t>Гінко дволопатеве</a:t>
            </a:r>
            <a:r>
              <a:rPr lang="en-US" sz="48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4800" i="1" dirty="0" err="1" smtClean="0">
                <a:solidFill>
                  <a:srgbClr val="C00000"/>
                </a:solidFill>
                <a:latin typeface="Gabriola" pitchFamily="82" charset="0"/>
              </a:rPr>
              <a:t>Ginko</a:t>
            </a:r>
            <a:r>
              <a:rPr lang="en-US" sz="48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en-US" sz="4800" i="1" dirty="0" err="1" smtClean="0">
                <a:solidFill>
                  <a:srgbClr val="C00000"/>
                </a:solidFill>
                <a:latin typeface="Gabriola" pitchFamily="82" charset="0"/>
              </a:rPr>
              <a:t>biloba</a:t>
            </a:r>
            <a:r>
              <a:rPr lang="uk-UA" sz="4800" i="1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endParaRPr lang="ru-RU" sz="4800" i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1026" name="Picture 2" descr="D:\FOTO\КАФЕДРА\Гео фото для Тетяни Олексіївни\P10200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548680"/>
            <a:ext cx="6745354" cy="5059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418</TotalTime>
  <Words>769</Words>
  <Application>Microsoft Office PowerPoint</Application>
  <PresentationFormat>Экран (4:3)</PresentationFormat>
  <Paragraphs>51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Аспект</vt:lpstr>
      <vt:lpstr>Геоекологічний стаціонар</vt:lpstr>
      <vt:lpstr>Мета створення геоекологічного стаціонару</vt:lpstr>
      <vt:lpstr>На ділянці геоекологічного стаціонару ростуть: </vt:lpstr>
      <vt:lpstr>На ділянці геоекологічного стаціонару ростуть: </vt:lpstr>
      <vt:lpstr>На ділянці геоекологічного стаціонару ростуть: </vt:lpstr>
      <vt:lpstr>На ділянці геоекологічного стаціонару ростуть: </vt:lpstr>
      <vt:lpstr>На ділянці геоекологічного стаціонару ростуть: </vt:lpstr>
      <vt:lpstr>Вигляд ділянки геоекологічного стаціонару навесні та влітку</vt:lpstr>
      <vt:lpstr>Гінко дволопатеве Ginko biloba </vt:lpstr>
      <vt:lpstr>Пізньоцвіт осінній Colchicum autumnale</vt:lpstr>
      <vt:lpstr>Суниця лісова Fragaria veska</vt:lpstr>
      <vt:lpstr>Смерека Abies alba</vt:lpstr>
      <vt:lpstr>Типчак (костриця) Festuca sulcata</vt:lpstr>
      <vt:lpstr>Папороть жіноча Athy: rium filix femina Копитняк європейський Asarum europaeum</vt:lpstr>
      <vt:lpstr>Фізаліс Physalis</vt:lpstr>
      <vt:lpstr>  Підсніжник Воронова Galantus woronowi</vt:lpstr>
      <vt:lpstr>     Шафран Crocus  Проліска дволоста Scilla bifolia </vt:lpstr>
      <vt:lpstr>Проліска сибірська Scilla sibirika</vt:lpstr>
      <vt:lpstr>Ряст щільний Corydalis solida</vt:lpstr>
      <vt:lpstr>Медунка Pulmonaria officinalis Шафран Crocus            Підсніжники Galantus</vt:lpstr>
      <vt:lpstr>Чистяк весняний Ficaria verna</vt:lpstr>
      <vt:lpstr>Печіночниця Hepatika nobilis Підсніжник Воронова Galantus woronowi</vt:lpstr>
      <vt:lpstr>Конвалія звичайна Convallaria majalis</vt:lpstr>
      <vt:lpstr>Старший викладач кафедри методик дошкільної та початкової освіти Кривульченко Неллі Миколаївна</vt:lpstr>
      <vt:lpstr>Про геоекологічний стаціонар</vt:lpstr>
      <vt:lpstr>Т.О. У яких видах роботи  студенти долучаються до скарбниці природничого матеріалу , який зібрано у стаціонарі? Н.М. Зібрана у геоекологчному стаціонарі колекція рослин студентами використовується під час вивчення методики викладання природознавства. Одним із завдань самостійної роботи студентів є підготовка окремої папки ілюстрацій  з описом ранньоквітучих рослин. На практичних заняттях студенти виступають з повідомленнями  про морфологічні та хімічні властивості цих рослин, їх значення і практичну цінність, акцентуючи увагу на їх охороні.  Т.О.   Чи використовують студенти  старших курсів знання  про рослини стаціонару ? Н.М. Активна педагогічна практика майбутніх педагогів проходить на четвертому курсі у лютому-березні. Практиканти, готуючись до пробних та залікових уроків, ознайомлюються із зовнішнім виглядом, часом та періодом  квітування цих рослин.   Бесіду провела доцент кафедри методик дошкільної та  початкової освіти Фадєєва Т.О.        2013  рік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Геоекологічний стаціонар</dc:title>
  <dc:creator>Home</dc:creator>
  <cp:lastModifiedBy>Home</cp:lastModifiedBy>
  <cp:revision>46</cp:revision>
  <dcterms:created xsi:type="dcterms:W3CDTF">2013-03-23T06:58:52Z</dcterms:created>
  <dcterms:modified xsi:type="dcterms:W3CDTF">2013-04-13T05:50:35Z</dcterms:modified>
</cp:coreProperties>
</file>