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73" r:id="rId3"/>
    <p:sldId id="274" r:id="rId4"/>
    <p:sldId id="257" r:id="rId5"/>
    <p:sldId id="258" r:id="rId6"/>
    <p:sldId id="259" r:id="rId7"/>
    <p:sldId id="260" r:id="rId8"/>
    <p:sldId id="261" r:id="rId9"/>
    <p:sldId id="265" r:id="rId10"/>
    <p:sldId id="262" r:id="rId11"/>
    <p:sldId id="263" r:id="rId12"/>
    <p:sldId id="264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5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Средний стиль 1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Стиль из темы 2 - акцент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2" autoAdjust="0"/>
    <p:restoredTop sz="94660"/>
  </p:normalViewPr>
  <p:slideViewPr>
    <p:cSldViewPr snapToGrid="0">
      <p:cViewPr varScale="1">
        <p:scale>
          <a:sx n="75" d="100"/>
          <a:sy n="75" d="100"/>
        </p:scale>
        <p:origin x="41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89232-C832-4DF2-B98A-760D6A4AB4A4}" type="datetimeFigureOut">
              <a:rPr lang="ru-RU" smtClean="0"/>
              <a:t>23.06.2020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FC6F5A5-C8E0-43DA-9A34-2690125B70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5654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89232-C832-4DF2-B98A-760D6A4AB4A4}" type="datetimeFigureOut">
              <a:rPr lang="ru-RU" smtClean="0"/>
              <a:t>23.06.2020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FC6F5A5-C8E0-43DA-9A34-2690125B70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8817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89232-C832-4DF2-B98A-760D6A4AB4A4}" type="datetimeFigureOut">
              <a:rPr lang="ru-RU" smtClean="0"/>
              <a:t>23.06.2020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FC6F5A5-C8E0-43DA-9A34-2690125B7072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556533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89232-C832-4DF2-B98A-760D6A4AB4A4}" type="datetimeFigureOut">
              <a:rPr lang="ru-RU" smtClean="0"/>
              <a:t>23.06.2020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FC6F5A5-C8E0-43DA-9A34-2690125B70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87776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89232-C832-4DF2-B98A-760D6A4AB4A4}" type="datetimeFigureOut">
              <a:rPr lang="ru-RU" smtClean="0"/>
              <a:t>23.06.2020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FC6F5A5-C8E0-43DA-9A34-2690125B7072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208813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89232-C832-4DF2-B98A-760D6A4AB4A4}" type="datetimeFigureOut">
              <a:rPr lang="ru-RU" smtClean="0"/>
              <a:t>23.06.2020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FC6F5A5-C8E0-43DA-9A34-2690125B70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64082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89232-C832-4DF2-B98A-760D6A4AB4A4}" type="datetimeFigureOut">
              <a:rPr lang="ru-RU" smtClean="0"/>
              <a:t>23.06.2020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6F5A5-C8E0-43DA-9A34-2690125B70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56011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89232-C832-4DF2-B98A-760D6A4AB4A4}" type="datetimeFigureOut">
              <a:rPr lang="ru-RU" smtClean="0"/>
              <a:t>23.06.2020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6F5A5-C8E0-43DA-9A34-2690125B70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5445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89232-C832-4DF2-B98A-760D6A4AB4A4}" type="datetimeFigureOut">
              <a:rPr lang="ru-RU" smtClean="0"/>
              <a:t>23.06.2020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6F5A5-C8E0-43DA-9A34-2690125B70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3126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89232-C832-4DF2-B98A-760D6A4AB4A4}" type="datetimeFigureOut">
              <a:rPr lang="ru-RU" smtClean="0"/>
              <a:t>23.06.2020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FC6F5A5-C8E0-43DA-9A34-2690125B70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484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89232-C832-4DF2-B98A-760D6A4AB4A4}" type="datetimeFigureOut">
              <a:rPr lang="ru-RU" smtClean="0"/>
              <a:t>23.06.2020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FC6F5A5-C8E0-43DA-9A34-2690125B70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5122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89232-C832-4DF2-B98A-760D6A4AB4A4}" type="datetimeFigureOut">
              <a:rPr lang="ru-RU" smtClean="0"/>
              <a:t>23.06.2020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FC6F5A5-C8E0-43DA-9A34-2690125B70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974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89232-C832-4DF2-B98A-760D6A4AB4A4}" type="datetimeFigureOut">
              <a:rPr lang="ru-RU" smtClean="0"/>
              <a:t>23.06.2020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6F5A5-C8E0-43DA-9A34-2690125B70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7924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89232-C832-4DF2-B98A-760D6A4AB4A4}" type="datetimeFigureOut">
              <a:rPr lang="ru-RU" smtClean="0"/>
              <a:t>23.06.2020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6F5A5-C8E0-43DA-9A34-2690125B70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2895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89232-C832-4DF2-B98A-760D6A4AB4A4}" type="datetimeFigureOut">
              <a:rPr lang="ru-RU" smtClean="0"/>
              <a:t>23.06.2020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6F5A5-C8E0-43DA-9A34-2690125B70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1046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89232-C832-4DF2-B98A-760D6A4AB4A4}" type="datetimeFigureOut">
              <a:rPr lang="ru-RU" smtClean="0"/>
              <a:t>23.06.2020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FC6F5A5-C8E0-43DA-9A34-2690125B70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1787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D89232-C832-4DF2-B98A-760D6A4AB4A4}" type="datetimeFigureOut">
              <a:rPr lang="ru-RU" smtClean="0"/>
              <a:t>23.06.2020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FC6F5A5-C8E0-43DA-9A34-2690125B70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6581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81199" y="1539482"/>
            <a:ext cx="1050215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 експериментаторських умінь старшокласників у навчанні природничих наук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732182" y="2896045"/>
            <a:ext cx="6096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014 «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Природничі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науки)»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5732182" y="4476303"/>
            <a:ext cx="6096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Подопригора Н.В.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д.пед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н., доцент, завідувач кафедри природничих наук та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їхнього навчання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425248" y="6073269"/>
            <a:ext cx="32127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Кропивницький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2020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732182" y="3791128"/>
            <a:ext cx="58619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Виконала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студентка 2 курсу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ПН18М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732182" y="4117482"/>
            <a:ext cx="22008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Балинська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Н.В.</a:t>
            </a:r>
          </a:p>
        </p:txBody>
      </p:sp>
    </p:spTree>
    <p:extLst>
      <p:ext uri="{BB962C8B-B14F-4D97-AF65-F5344CB8AC3E}">
        <p14:creationId xmlns:p14="http://schemas.microsoft.com/office/powerpoint/2010/main" val="2496284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39588" y="1402140"/>
            <a:ext cx="991048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другому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розділі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експериментаторських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умінь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старшокласників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природничих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наук, 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запропонована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методика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експериментаторських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умінь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учнів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статистично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обрахована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ефективність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експериментаторських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умінь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учнів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експериментаторських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уроках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природничих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наук. За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результататими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сформовані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пропозиції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0770" y="4756150"/>
            <a:ext cx="201930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32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268071" y="1632099"/>
            <a:ext cx="81265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4665364"/>
              </p:ext>
            </p:extLst>
          </p:nvPr>
        </p:nvGraphicFramePr>
        <p:xfrm>
          <a:off x="1521760" y="1072608"/>
          <a:ext cx="9619128" cy="56298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04782">
                  <a:extLst>
                    <a:ext uri="{9D8B030D-6E8A-4147-A177-3AD203B41FA5}">
                      <a16:colId xmlns:a16="http://schemas.microsoft.com/office/drawing/2014/main" val="3805767908"/>
                    </a:ext>
                  </a:extLst>
                </a:gridCol>
                <a:gridCol w="2404782">
                  <a:extLst>
                    <a:ext uri="{9D8B030D-6E8A-4147-A177-3AD203B41FA5}">
                      <a16:colId xmlns:a16="http://schemas.microsoft.com/office/drawing/2014/main" val="3938657299"/>
                    </a:ext>
                  </a:extLst>
                </a:gridCol>
                <a:gridCol w="2404782">
                  <a:extLst>
                    <a:ext uri="{9D8B030D-6E8A-4147-A177-3AD203B41FA5}">
                      <a16:colId xmlns:a16="http://schemas.microsoft.com/office/drawing/2014/main" val="2358174189"/>
                    </a:ext>
                  </a:extLst>
                </a:gridCol>
                <a:gridCol w="2404782">
                  <a:extLst>
                    <a:ext uri="{9D8B030D-6E8A-4147-A177-3AD203B41FA5}">
                      <a16:colId xmlns:a16="http://schemas.microsoft.com/office/drawing/2014/main" val="2781316531"/>
                    </a:ext>
                  </a:extLst>
                </a:gridCol>
              </a:tblGrid>
              <a:tr h="1934122">
                <a:tc>
                  <a:txBody>
                    <a:bodyPr/>
                    <a:lstStyle/>
                    <a:p>
                      <a:r>
                        <a:rPr lang="ru-RU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Компоненти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Рівні</a:t>
                      </a:r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досягнень</a:t>
                      </a:r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учнів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Загальні</a:t>
                      </a:r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показники</a:t>
                      </a:r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експериментаторських</a:t>
                      </a:r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умінь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Бали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6922504"/>
                  </a:ext>
                </a:extLst>
              </a:tr>
              <a:tr h="847178">
                <a:tc rowSpan="4">
                  <a:txBody>
                    <a:bodyPr/>
                    <a:lstStyle/>
                    <a:p>
                      <a:r>
                        <a:rPr lang="ru-RU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Мотиваційний</a:t>
                      </a:r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Низький 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Періодична</a:t>
                      </a:r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цікавість</a:t>
                      </a:r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1-3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0122265"/>
                  </a:ext>
                </a:extLst>
              </a:tr>
              <a:tr h="4475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Середній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Допитливість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4-6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0717687"/>
                  </a:ext>
                </a:extLst>
              </a:tr>
              <a:tr h="3996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Достатній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Цікавість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7-9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7647305"/>
                  </a:ext>
                </a:extLst>
              </a:tr>
              <a:tr h="19341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Високий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Постійна</a:t>
                      </a:r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цікавість</a:t>
                      </a:r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та </a:t>
                      </a:r>
                      <a:r>
                        <a:rPr lang="ru-RU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інтерес</a:t>
                      </a:r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 </a:t>
                      </a:r>
                      <a:r>
                        <a:rPr lang="ru-RU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виконання</a:t>
                      </a:r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робіт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uk-UA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10-12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847260804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4298577" y="241611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Загальні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показники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критерії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рівні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експериментаторських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умінь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791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3351432"/>
              </p:ext>
            </p:extLst>
          </p:nvPr>
        </p:nvGraphicFramePr>
        <p:xfrm>
          <a:off x="2031998" y="719666"/>
          <a:ext cx="9586260" cy="4297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96565">
                  <a:extLst>
                    <a:ext uri="{9D8B030D-6E8A-4147-A177-3AD203B41FA5}">
                      <a16:colId xmlns:a16="http://schemas.microsoft.com/office/drawing/2014/main" val="2914822235"/>
                    </a:ext>
                  </a:extLst>
                </a:gridCol>
                <a:gridCol w="2396565">
                  <a:extLst>
                    <a:ext uri="{9D8B030D-6E8A-4147-A177-3AD203B41FA5}">
                      <a16:colId xmlns:a16="http://schemas.microsoft.com/office/drawing/2014/main" val="571576668"/>
                    </a:ext>
                  </a:extLst>
                </a:gridCol>
                <a:gridCol w="2396565">
                  <a:extLst>
                    <a:ext uri="{9D8B030D-6E8A-4147-A177-3AD203B41FA5}">
                      <a16:colId xmlns:a16="http://schemas.microsoft.com/office/drawing/2014/main" val="490344898"/>
                    </a:ext>
                  </a:extLst>
                </a:gridCol>
                <a:gridCol w="2396565">
                  <a:extLst>
                    <a:ext uri="{9D8B030D-6E8A-4147-A177-3AD203B41FA5}">
                      <a16:colId xmlns:a16="http://schemas.microsoft.com/office/drawing/2014/main" val="3795824011"/>
                    </a:ext>
                  </a:extLst>
                </a:gridCol>
              </a:tblGrid>
              <a:tr h="463675">
                <a:tc rowSpan="4">
                  <a:txBody>
                    <a:bodyPr/>
                    <a:lstStyle/>
                    <a:p>
                      <a:r>
                        <a:rPr lang="ru-RU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Діяльнісний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низький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Мало </a:t>
                      </a:r>
                      <a:r>
                        <a:rPr lang="ru-RU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виражена</a:t>
                      </a:r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діяльність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1-3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068798"/>
                  </a:ext>
                </a:extLst>
              </a:tr>
              <a:tr h="5378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середній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</a:t>
                      </a:r>
                      <a:r>
                        <a:rPr lang="ru-RU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постійна</a:t>
                      </a:r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діяльність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4-6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3651084"/>
                  </a:ext>
                </a:extLst>
              </a:tr>
              <a:tr h="470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достатній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Постійна</a:t>
                      </a:r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діяльність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7-9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6484543"/>
                  </a:ext>
                </a:extLst>
              </a:tr>
              <a:tr h="2823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високий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Постійна діяльність та систематичність у виконанні робіт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uk-UA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10-12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29310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8246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0944991"/>
              </p:ext>
            </p:extLst>
          </p:nvPr>
        </p:nvGraphicFramePr>
        <p:xfrm>
          <a:off x="2111188" y="251011"/>
          <a:ext cx="8834720" cy="64722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08680">
                  <a:extLst>
                    <a:ext uri="{9D8B030D-6E8A-4147-A177-3AD203B41FA5}">
                      <a16:colId xmlns:a16="http://schemas.microsoft.com/office/drawing/2014/main" val="2806410317"/>
                    </a:ext>
                  </a:extLst>
                </a:gridCol>
                <a:gridCol w="2208680">
                  <a:extLst>
                    <a:ext uri="{9D8B030D-6E8A-4147-A177-3AD203B41FA5}">
                      <a16:colId xmlns:a16="http://schemas.microsoft.com/office/drawing/2014/main" val="1157877772"/>
                    </a:ext>
                  </a:extLst>
                </a:gridCol>
                <a:gridCol w="2208680">
                  <a:extLst>
                    <a:ext uri="{9D8B030D-6E8A-4147-A177-3AD203B41FA5}">
                      <a16:colId xmlns:a16="http://schemas.microsoft.com/office/drawing/2014/main" val="1951771228"/>
                    </a:ext>
                  </a:extLst>
                </a:gridCol>
                <a:gridCol w="2208680">
                  <a:extLst>
                    <a:ext uri="{9D8B030D-6E8A-4147-A177-3AD203B41FA5}">
                      <a16:colId xmlns:a16="http://schemas.microsoft.com/office/drawing/2014/main" val="2983329174"/>
                    </a:ext>
                  </a:extLst>
                </a:gridCol>
              </a:tblGrid>
              <a:tr h="1016319">
                <a:tc rowSpan="4">
                  <a:txBody>
                    <a:bodyPr/>
                    <a:lstStyle/>
                    <a:p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Коригувальний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Низький 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2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Мінімальна кількість наявних умінь та навичок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1-3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3118021"/>
                  </a:ext>
                </a:extLst>
              </a:tr>
              <a:tr h="12526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Середній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2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Наявні уявлення про експериментаторські уміння та навички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4-6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3860502"/>
                  </a:ext>
                </a:extLst>
              </a:tr>
              <a:tr h="12526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Достатній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2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Наявні всі необхідні </a:t>
                      </a:r>
                      <a:r>
                        <a:rPr lang="uk-UA" sz="20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експриментаторські</a:t>
                      </a:r>
                      <a:r>
                        <a:rPr lang="uk-UA" sz="2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уміння та навички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7-9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2472065"/>
                  </a:ext>
                </a:extLst>
              </a:tr>
              <a:tr h="17253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Високий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uk-UA" sz="2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Наявні всі необхідні </a:t>
                      </a:r>
                      <a:r>
                        <a:rPr lang="uk-UA" sz="20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експриментаторські</a:t>
                      </a:r>
                      <a:r>
                        <a:rPr lang="uk-UA" sz="2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уміння та навички на дослідницькому рівні 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10-12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640339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0899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Експериментальна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48733" y="2684714"/>
            <a:ext cx="6133333" cy="4028571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774700" y="3213100"/>
            <a:ext cx="46101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Аналізуючи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табл. 2.4.  ми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можемо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зробити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висновок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високий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зріс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57%,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достатній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зріс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85%,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середній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зменшився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45%.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082800" y="1697503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Порівняння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експериментаторських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умінь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учнів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біології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4984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902333" y="601786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Порівняння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експериментаторських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умінь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учнів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фізики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98883" y="3044736"/>
            <a:ext cx="44069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Аналізуючи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табл. 2.5.  ми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можемо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зробити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висновок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високий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зріс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25%,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достатній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зріс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64%,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середній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зменшився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20%.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0333" y="2391033"/>
            <a:ext cx="6133333" cy="4085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0493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75000" y="1124635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Порівняння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експериментаторських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умінь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учнів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хімії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3481" y="2203705"/>
            <a:ext cx="6095238" cy="407619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838200" y="2536736"/>
            <a:ext cx="33909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Аналізуючи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табл. 2.6.  ми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можемо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зробити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висновок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високий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зріс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40%,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достатній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зріс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65%,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середній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зменшився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26%.</a:t>
            </a:r>
          </a:p>
        </p:txBody>
      </p:sp>
    </p:spTree>
    <p:extLst>
      <p:ext uri="{BB962C8B-B14F-4D97-AF65-F5344CB8AC3E}">
        <p14:creationId xmlns:p14="http://schemas.microsoft.com/office/powerpoint/2010/main" val="3454837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89200" y="209353"/>
            <a:ext cx="81788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ВИСНОВКИ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теоретичного й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експериментального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засвідчили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мети,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розв’язання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поставлених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дали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підстави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зробити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Проаналізовано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науково-методичну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експериментаторських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умінь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старшокласників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природничих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наук. 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дидактичні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моделі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шкільного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природничого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експерименту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експериментаторських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умінь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учнів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експеримент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дидактично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процесуальну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складову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фізики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біології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хімії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зокрема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учнів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експериментаторські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вміння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дослідницькі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навички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озброює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інструментарієм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природничих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наук практично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завжди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застосовується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самостійно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виконуваних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школярами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виконує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вчитель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демонстраційного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експерименту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природничих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наук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збільшення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таких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урізноманітнення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диференціацію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залежності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дидактичної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109544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57400" y="1035546"/>
            <a:ext cx="83312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проведено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опитування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учнів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дізнатися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змінилось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відношення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учнів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сторону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експерименту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За результатами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опитування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можемо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спостерігати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зацікавленість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учнів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порівняти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експериментатоських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умінь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учнів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початку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експерименту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наприкінці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експерименту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анкетування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біології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хімії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фізиці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За результатами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анкетування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можемо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спостерігати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покращення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динаміки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експериментаторських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учнів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експериментальної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нами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розроблено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проведено 5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інструктивних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карток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уроків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фізиці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4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інструктивні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картки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уроків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хімії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5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інструктивних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карток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уроків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біології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дало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збагатити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науково-теоретичні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досвід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подальшому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буде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нами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розроблено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інструктивних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карток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3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уроків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біології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хімії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фізиці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05195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00300" y="1358543"/>
            <a:ext cx="8128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Отже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експеримент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мислити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неординарно,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по-своєму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бачити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проблемну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вихід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уміння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співпрацювати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вступати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партнерське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спілкування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проявляючи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толерантність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відношенню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опонентів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такт,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доброзичливість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спільного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знаходження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шляхів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взаєморозуміння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пошуку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істини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Тож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експерименту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уроках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динаміку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Перспективи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подальших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в: 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методик 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;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удосконаленні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експериментаторських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умінь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учнів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старшої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школи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11643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98500" y="1226027"/>
            <a:ext cx="8559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Актуальність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Становлення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все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потребує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учнів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оволодіння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практичними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творчими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складовими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експериментальної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3272334"/>
            <a:ext cx="8382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450215" algn="just">
              <a:spcAft>
                <a:spcPts val="0"/>
              </a:spcAft>
              <a:tabLst>
                <a:tab pos="630555" algn="l"/>
              </a:tabLst>
            </a:pPr>
            <a:r>
              <a:rPr lang="uk-UA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Апробація результатів наукового </a:t>
            </a:r>
            <a:r>
              <a:rPr lang="uk-UA" sz="2400" b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дослідження </a:t>
            </a:r>
            <a:r>
              <a:rPr lang="uk-UA" sz="24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здійснювалася шляхом обговорення на міжнародній інтернет-конференції: </a:t>
            </a:r>
            <a:r>
              <a:rPr lang="uk-UA" sz="24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«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Підготовка майбутніх учителів фізики, хімії, біології та природничих наук у контексті вимог Нової української школи</a:t>
            </a:r>
            <a:r>
              <a:rPr lang="uk-UA" sz="24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» (Тернопіль, 2020</a:t>
            </a:r>
            <a:r>
              <a:rPr lang="uk-UA" sz="2400" spc="-2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1825" y="2538412"/>
            <a:ext cx="2190750" cy="2085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4397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21625" y="751110"/>
            <a:ext cx="5052476" cy="1280890"/>
          </a:xfrm>
        </p:spPr>
        <p:txBody>
          <a:bodyPr>
            <a:normAutofit/>
          </a:bodyPr>
          <a:lstStyle/>
          <a:p>
            <a:r>
              <a:rPr lang="ru-RU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Дякую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увагу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2212" y="2416174"/>
            <a:ext cx="4556698" cy="341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328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76300" y="1892301"/>
            <a:ext cx="86487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Публікації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тезами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доповідей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Балинська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Н.В., Подопригора Н.В.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експериментаторських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умінь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старшокласників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природничих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наук.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майбутніх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фізики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хімії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біології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природничих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наук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контексті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вимог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школи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матер.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міжнар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наук.-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практ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конф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14 трав. 2020 р.,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Тернопіль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2019.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258–261.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09087" y="4362450"/>
            <a:ext cx="2181225" cy="209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547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27952" y="1346377"/>
            <a:ext cx="859715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Мета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теоретичному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обґрунтуванні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розробленні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впровадженню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дидактичних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срияють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розвиткові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експериментаторських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умінь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старшокласників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природничих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наук.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027952" y="3168908"/>
            <a:ext cx="883920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експериментаторських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умінь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учнів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природничих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наук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методика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експериментаторських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умінь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старшокласників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природничих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наук.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77287" y="5122862"/>
            <a:ext cx="3019425" cy="151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8329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2153" y="1030744"/>
            <a:ext cx="985669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мети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передбачено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таких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Проаналізувати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методичну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експериментаторських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умінь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учнів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старшої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профільної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школи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природничих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наук.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Визначити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дидактичні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моделі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шкільного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природничого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експерименту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експериментаторських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умінь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учнів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Визначити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чинники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сприяють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розвиткові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експериментаторських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умінь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старшокласників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природничих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наук.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Розробити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методику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експериментаторських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уміннь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старшокласників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природничих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наук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Експериментально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перевірити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ефективнісь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методики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експериментаторських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уміннь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старшокласників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природничих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наук.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83787" y="2894399"/>
            <a:ext cx="2068513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4262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2876" y="1861714"/>
            <a:ext cx="859267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Наукова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новизна: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обґрунтовано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структурно-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функціональні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складники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методики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експериментаторських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умінь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старшокласників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природничих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наук;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дістали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подальшого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прийоми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експериментаторських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умінь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засобами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фізики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хімії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біології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учнів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старшої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школи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37550" y="4539370"/>
            <a:ext cx="2705100" cy="1685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062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4183" y="1218843"/>
            <a:ext cx="956085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Практична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значущісь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розробленні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практичній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методики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експериментаторських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умінь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старшокласників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природничих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наук,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експериментальній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перевірці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розроблених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розроблені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інструктивних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картток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експериментальних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темами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біології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хімії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фізики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стандарту)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старшої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профільної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школи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впроваджено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освітній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опорного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закладу «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Навчально-виховне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об’єднання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№ 35 "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Загальноосвітня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школа І-ІІІ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ступенів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позашкільний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центр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Кіровоградської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міської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ради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Кіровоградської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довідка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№ 391/01–12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11.06.2020).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18612" y="4638675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84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56447" y="1933273"/>
            <a:ext cx="835062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першому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розділі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проведений теоретико-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методологічний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експериментаторських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умінь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учнів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природничих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наук. За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результататими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сформовані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висновки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пропозиції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51850" y="4387850"/>
            <a:ext cx="2552700" cy="179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5944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37029" y="1380341"/>
            <a:ext cx="1040802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	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дидактиках проблема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експериментаторських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умінь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учнів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досліджувалась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передусім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контексті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дослідницьких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природничого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циклу –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фізики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(А.М.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Андрєєв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[56], Т.М.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Засєкіна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[57],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М.В.Головко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[58], С.П. Величко [59], В.П.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Вовкотруб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[60], М.І.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Садовий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[61]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хімії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(Л.П. Величко [62], О.Г. Ярошенко [63] й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біології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(Л.І.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Остапченко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[64], П.Г. Балан [65], Т.А.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Компанець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[66], С.Р.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Рушковський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[67]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в психолого-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контексті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пошуку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активізації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розумової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пізнавальної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учнів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(Л.С.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Виготський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[68], В.В. Давидов  [69]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45512" y="4879975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4529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362</TotalTime>
  <Words>1100</Words>
  <Application>Microsoft Office PowerPoint</Application>
  <PresentationFormat>Широкоэкранный</PresentationFormat>
  <Paragraphs>93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6" baseType="lpstr">
      <vt:lpstr>Arial</vt:lpstr>
      <vt:lpstr>Calibri</vt:lpstr>
      <vt:lpstr>Century Gothic</vt:lpstr>
      <vt:lpstr>Times New Roman</vt:lpstr>
      <vt:lpstr>Wingdings 3</vt:lpstr>
      <vt:lpstr>Легкий дым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Експериментальна частина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Дякую за увагу!!!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20</cp:revision>
  <dcterms:created xsi:type="dcterms:W3CDTF">2020-06-22T18:13:17Z</dcterms:created>
  <dcterms:modified xsi:type="dcterms:W3CDTF">2020-06-23T06:40:35Z</dcterms:modified>
</cp:coreProperties>
</file>